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comments/comment1.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9" r:id="rId1"/>
    <p:sldMasterId id="2147483660" r:id="rId2"/>
    <p:sldMasterId id="2147483648" r:id="rId3"/>
  </p:sldMasterIdLst>
  <p:sldIdLst>
    <p:sldId id="256" r:id="rId4"/>
    <p:sldId id="257" r:id="rId5"/>
    <p:sldId id="263" r:id="rId6"/>
    <p:sldId id="276" r:id="rId7"/>
    <p:sldId id="270" r:id="rId8"/>
    <p:sldId id="264" r:id="rId9"/>
    <p:sldId id="277" r:id="rId10"/>
    <p:sldId id="271" r:id="rId11"/>
    <p:sldId id="265" r:id="rId12"/>
    <p:sldId id="278" r:id="rId13"/>
    <p:sldId id="279" r:id="rId14"/>
    <p:sldId id="266" r:id="rId15"/>
    <p:sldId id="281" r:id="rId16"/>
    <p:sldId id="280" r:id="rId17"/>
    <p:sldId id="282" r:id="rId18"/>
    <p:sldId id="267" r:id="rId19"/>
    <p:sldId id="283" r:id="rId20"/>
    <p:sldId id="285" r:id="rId21"/>
    <p:sldId id="286" r:id="rId22"/>
    <p:sldId id="27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rzila Aronica" initials="SA" lastIdx="1" clrIdx="0">
    <p:extLst>
      <p:ext uri="{19B8F6BF-5375-455C-9EA6-DF929625EA0E}">
        <p15:presenceInfo xmlns:p15="http://schemas.microsoft.com/office/powerpoint/2012/main" userId="872241dfbb453f6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C3F7"/>
    <a:srgbClr val="FA590F"/>
    <a:srgbClr val="0C5230"/>
    <a:srgbClr val="062B19"/>
    <a:srgbClr val="09392F"/>
    <a:srgbClr val="4C85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43BADF-5C19-4F01-A6E1-79D548FFFD86}" v="625" dt="2023-04-15T23:16:55.780"/>
    <p1510:client id="{1BFD413E-0D8A-2654-F62D-095780CDE7DD}" v="165" dt="2023-04-19T20:23:41.176"/>
    <p1510:client id="{362A2530-331B-CE46-8A7F-733F1337BE33}" v="116" dt="2023-04-16T12:23:01.686"/>
    <p1510:client id="{365A4434-8D92-E88A-F965-6E44311959D9}" v="236" dt="2023-04-16T15:32:17.434"/>
    <p1510:client id="{4BD60F12-ABE1-3F14-FA33-CA6D37E110FE}" v="2" dt="2023-04-16T07:22:53.186"/>
    <p1510:client id="{5388D78D-62AE-3459-EABE-3F8CBA916161}" v="105" dt="2023-04-16T14:18:56.326"/>
    <p1510:client id="{5396C907-FABF-6376-3221-7331C4D72B49}" v="36" dt="2023-04-15T23:33:34.389"/>
    <p1510:client id="{59FB6D61-FA5B-591A-7C79-196360CC5841}" v="61" dt="2023-04-15T23:50:34.967"/>
    <p1510:client id="{81543652-97AB-D3E6-21AE-9688EDDA754D}" v="32" dt="2023-04-19T21:10:00.007"/>
    <p1510:client id="{8CEC84DA-FADC-4878-4FFA-0F3D8128E88E}" v="10" dt="2023-04-15T23:18:33.1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85" d="100"/>
          <a:sy n="85" d="100"/>
        </p:scale>
        <p:origin x="36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commentAuthors" Target="commentAuthor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4-20T12:19:16.101" idx="1">
    <p:pos x="4971" y="2037"/>
    <p:text/>
    <p:extLst>
      <p:ext uri="{C676402C-5697-4E1C-873F-D02D1690AC5C}">
        <p15:threadingInfo xmlns:p15="http://schemas.microsoft.com/office/powerpoint/2012/main" timeZoneBias="-360"/>
      </p:ext>
    </p:extLst>
  </p:cm>
</p:cmLst>
</file>

<file path=ppt/media/hdphoto1.wdp>
</file>

<file path=ppt/media/image1.jpeg>
</file>

<file path=ppt/media/image10.png>
</file>

<file path=ppt/media/image11.jpeg>
</file>

<file path=ppt/media/image12.jpeg>
</file>

<file path=ppt/media/image13.jpg>
</file>

<file path=ppt/media/image14.jpg>
</file>

<file path=ppt/media/image15.png>
</file>

<file path=ppt/media/image16.svg>
</file>

<file path=ppt/media/image17.jpg>
</file>

<file path=ppt/media/image18.png>
</file>

<file path=ppt/media/image19.jpg>
</file>

<file path=ppt/media/image2.jpeg>
</file>

<file path=ppt/media/image20.jpeg>
</file>

<file path=ppt/media/image21.png>
</file>

<file path=ppt/media/image22.svg>
</file>

<file path=ppt/media/image23.png>
</file>

<file path=ppt/media/image24.png>
</file>

<file path=ppt/media/image25.svg>
</file>

<file path=ppt/media/image3.png>
</file>

<file path=ppt/media/image4.jpeg>
</file>

<file path=ppt/media/image5.png>
</file>

<file path=ppt/media/image6.jpeg>
</file>

<file path=ppt/media/image7.pn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0F28B-45E3-4585-87E3-73838692A70B}"/>
              </a:ext>
            </a:extLst>
          </p:cNvPr>
          <p:cNvSpPr>
            <a:spLocks noGrp="1"/>
          </p:cNvSpPr>
          <p:nvPr>
            <p:ph type="ctrTitle"/>
          </p:nvPr>
        </p:nvSpPr>
        <p:spPr>
          <a:xfrm>
            <a:off x="457200" y="668049"/>
            <a:ext cx="7626795" cy="2841914"/>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F755B0-E17A-4B52-A99D-C35BB18BB2D0}"/>
              </a:ext>
            </a:extLst>
          </p:cNvPr>
          <p:cNvSpPr>
            <a:spLocks noGrp="1"/>
          </p:cNvSpPr>
          <p:nvPr>
            <p:ph type="subTitle" idx="1"/>
          </p:nvPr>
        </p:nvSpPr>
        <p:spPr>
          <a:xfrm>
            <a:off x="457200" y="3602038"/>
            <a:ext cx="7626795" cy="250172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8390C28-805B-4DA6-A10E-651C0FD01716}"/>
              </a:ext>
            </a:extLst>
          </p:cNvPr>
          <p:cNvSpPr>
            <a:spLocks noGrp="1"/>
          </p:cNvSpPr>
          <p:nvPr>
            <p:ph type="dt" sz="half" idx="10"/>
          </p:nvPr>
        </p:nvSpPr>
        <p:spPr/>
        <p:txBody>
          <a:bodyPr/>
          <a:lstStyle/>
          <a:p>
            <a:fld id="{D208048B-57AF-4F53-BC84-8E0A1033FBEC}" type="datetimeFigureOut">
              <a:rPr lang="en-US" smtClean="0"/>
              <a:t>20-Apr-23</a:t>
            </a:fld>
            <a:endParaRPr lang="en-US"/>
          </a:p>
        </p:txBody>
      </p:sp>
      <p:sp>
        <p:nvSpPr>
          <p:cNvPr id="5" name="Footer Placeholder 4">
            <a:extLst>
              <a:ext uri="{FF2B5EF4-FFF2-40B4-BE49-F238E27FC236}">
                <a16:creationId xmlns:a16="http://schemas.microsoft.com/office/drawing/2014/main" id="{0D5EBBA9-C52F-4628-AE0D-DCD1772F9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5BAC57-F8E1-4B54-A111-CB53B32031AB}"/>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7237378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A5B40-C529-41A6-8D06-07AF9430A8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B5A354-E2A8-4A91-9D7A-36D9E0915C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5D3944-2E3D-42BC-B83D-7630699D48C5}"/>
              </a:ext>
            </a:extLst>
          </p:cNvPr>
          <p:cNvSpPr>
            <a:spLocks noGrp="1"/>
          </p:cNvSpPr>
          <p:nvPr>
            <p:ph type="dt" sz="half" idx="10"/>
          </p:nvPr>
        </p:nvSpPr>
        <p:spPr/>
        <p:txBody>
          <a:bodyPr/>
          <a:lstStyle/>
          <a:p>
            <a:fld id="{D208048B-57AF-4F53-BC84-8E0A1033FBEC}" type="datetimeFigureOut">
              <a:rPr lang="en-US" smtClean="0"/>
              <a:t>20-Apr-23</a:t>
            </a:fld>
            <a:endParaRPr lang="en-US"/>
          </a:p>
        </p:txBody>
      </p:sp>
      <p:sp>
        <p:nvSpPr>
          <p:cNvPr id="5" name="Footer Placeholder 4">
            <a:extLst>
              <a:ext uri="{FF2B5EF4-FFF2-40B4-BE49-F238E27FC236}">
                <a16:creationId xmlns:a16="http://schemas.microsoft.com/office/drawing/2014/main" id="{F2FC57FA-204E-4A7A-BAE2-DF17BB0FFB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BDA36D-49FF-495A-8E25-4CCC98E39032}"/>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232132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44ECD05-4E94-4A60-8FDA-700BF100B0BA}"/>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8" name="Color Fill">
            <a:extLst>
              <a:ext uri="{FF2B5EF4-FFF2-40B4-BE49-F238E27FC236}">
                <a16:creationId xmlns:a16="http://schemas.microsoft.com/office/drawing/2014/main" id="{8BCB0EB2-4067-418C-9465-9D4C71240E0B}"/>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8" name="Group 7">
            <a:extLst>
              <a:ext uri="{FF2B5EF4-FFF2-40B4-BE49-F238E27FC236}">
                <a16:creationId xmlns:a16="http://schemas.microsoft.com/office/drawing/2014/main" id="{04E37999-41E7-446D-8C53-B904C3CE87A5}"/>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9" name="Oval 8">
              <a:extLst>
                <a:ext uri="{FF2B5EF4-FFF2-40B4-BE49-F238E27FC236}">
                  <a16:creationId xmlns:a16="http://schemas.microsoft.com/office/drawing/2014/main" id="{438A90E8-87F8-4150-B5EB-E19C8A01AFB9}"/>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Graphic 9">
              <a:extLst>
                <a:ext uri="{FF2B5EF4-FFF2-40B4-BE49-F238E27FC236}">
                  <a16:creationId xmlns:a16="http://schemas.microsoft.com/office/drawing/2014/main" id="{724DCA1C-A8E8-4F90-8FAE-85B1426C108A}"/>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1" name="Freeform: Shape 10">
              <a:extLst>
                <a:ext uri="{FF2B5EF4-FFF2-40B4-BE49-F238E27FC236}">
                  <a16:creationId xmlns:a16="http://schemas.microsoft.com/office/drawing/2014/main" id="{158D6291-6756-44E3-9FCE-0B2ECA5EE664}"/>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2" name="Freeform: Shape 11">
              <a:extLst>
                <a:ext uri="{FF2B5EF4-FFF2-40B4-BE49-F238E27FC236}">
                  <a16:creationId xmlns:a16="http://schemas.microsoft.com/office/drawing/2014/main" id="{C37CA96E-9DD9-4172-B63B-50DF43B576DA}"/>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3" name="Graphic 9">
              <a:extLst>
                <a:ext uri="{FF2B5EF4-FFF2-40B4-BE49-F238E27FC236}">
                  <a16:creationId xmlns:a16="http://schemas.microsoft.com/office/drawing/2014/main" id="{B335AFFE-BF3D-491C-8255-692B9DAC6775}"/>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4" name="Graphic 9">
              <a:extLst>
                <a:ext uri="{FF2B5EF4-FFF2-40B4-BE49-F238E27FC236}">
                  <a16:creationId xmlns:a16="http://schemas.microsoft.com/office/drawing/2014/main" id="{AA052AAF-7A7C-4EDB-AE2C-FCA3A756C4E5}"/>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0" name="Texture">
            <a:extLst>
              <a:ext uri="{FF2B5EF4-FFF2-40B4-BE49-F238E27FC236}">
                <a16:creationId xmlns:a16="http://schemas.microsoft.com/office/drawing/2014/main" id="{31F99E9D-6528-47AC-B178-7032D0E17DF8}"/>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Vertical Title 1">
            <a:extLst>
              <a:ext uri="{FF2B5EF4-FFF2-40B4-BE49-F238E27FC236}">
                <a16:creationId xmlns:a16="http://schemas.microsoft.com/office/drawing/2014/main" id="{834DD302-622D-4E42-BD6F-FAAA98B3728C}"/>
              </a:ext>
            </a:extLst>
          </p:cNvPr>
          <p:cNvSpPr>
            <a:spLocks noGrp="1"/>
          </p:cNvSpPr>
          <p:nvPr>
            <p:ph type="title" orient="vert"/>
          </p:nvPr>
        </p:nvSpPr>
        <p:spPr>
          <a:xfrm>
            <a:off x="7306311" y="668049"/>
            <a:ext cx="2628900" cy="550891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C70D9F5-C907-405F-BE11-571C61745EC6}"/>
              </a:ext>
            </a:extLst>
          </p:cNvPr>
          <p:cNvSpPr>
            <a:spLocks noGrp="1"/>
          </p:cNvSpPr>
          <p:nvPr>
            <p:ph type="body" orient="vert" idx="1"/>
          </p:nvPr>
        </p:nvSpPr>
        <p:spPr>
          <a:xfrm>
            <a:off x="457200" y="668049"/>
            <a:ext cx="6689098" cy="55089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DCFD860-3FBD-4FE7-A9FD-1D4A4D10AABF}"/>
              </a:ext>
            </a:extLst>
          </p:cNvPr>
          <p:cNvSpPr>
            <a:spLocks noGrp="1"/>
          </p:cNvSpPr>
          <p:nvPr>
            <p:ph type="dt" sz="half" idx="10"/>
          </p:nvPr>
        </p:nvSpPr>
        <p:spPr/>
        <p:txBody>
          <a:bodyPr/>
          <a:lstStyle/>
          <a:p>
            <a:fld id="{D208048B-57AF-4F53-BC84-8E0A1033FBEC}" type="datetimeFigureOut">
              <a:rPr lang="en-US" smtClean="0"/>
              <a:t>20-Apr-23</a:t>
            </a:fld>
            <a:endParaRPr lang="en-US"/>
          </a:p>
        </p:txBody>
      </p:sp>
      <p:sp>
        <p:nvSpPr>
          <p:cNvPr id="5" name="Footer Placeholder 4">
            <a:extLst>
              <a:ext uri="{FF2B5EF4-FFF2-40B4-BE49-F238E27FC236}">
                <a16:creationId xmlns:a16="http://schemas.microsoft.com/office/drawing/2014/main" id="{560A367B-81B3-4BD3-9C95-18EC0710A2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7D8E54-346D-4D66-BF99-96DA43F80DF8}"/>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28650749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20-Apr-23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539842EE-D56F-4F18-94E7-094CEF23F906}" type="datetime1">
              <a:rPr lang="en-US" smtClean="0"/>
              <a:t>20-Apr-23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1DFFEA26-EB1D-498C-95CD-1ECE586790AA}" type="datetime1">
              <a:rPr lang="en-US" smtClean="0"/>
              <a:t>20-Apr-23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319127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A2C84-1247-4534-81D1-136C3E1EBB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048D490-CEA6-4844-A537-F749658D37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DAEFC9-887F-4E73-9938-6032D52864AA}"/>
              </a:ext>
            </a:extLst>
          </p:cNvPr>
          <p:cNvSpPr>
            <a:spLocks noGrp="1"/>
          </p:cNvSpPr>
          <p:nvPr>
            <p:ph type="dt" sz="half" idx="10"/>
          </p:nvPr>
        </p:nvSpPr>
        <p:spPr/>
        <p:txBody>
          <a:bodyPr/>
          <a:lstStyle/>
          <a:p>
            <a:fld id="{D208048B-57AF-4F53-BC84-8E0A1033FBEC}" type="datetimeFigureOut">
              <a:rPr lang="en-US" smtClean="0"/>
              <a:t>20-Apr-23</a:t>
            </a:fld>
            <a:endParaRPr lang="en-US"/>
          </a:p>
        </p:txBody>
      </p:sp>
      <p:sp>
        <p:nvSpPr>
          <p:cNvPr id="5" name="Footer Placeholder 4">
            <a:extLst>
              <a:ext uri="{FF2B5EF4-FFF2-40B4-BE49-F238E27FC236}">
                <a16:creationId xmlns:a16="http://schemas.microsoft.com/office/drawing/2014/main" id="{ABFCF0CF-134A-404E-A177-9FAAA039F8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A1B0DC-2D2C-408B-A577-904A2385C0AA}"/>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614987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55431-EF88-4771-9699-27EF70A55112}"/>
              </a:ext>
            </a:extLst>
          </p:cNvPr>
          <p:cNvSpPr>
            <a:spLocks noGrp="1"/>
          </p:cNvSpPr>
          <p:nvPr>
            <p:ph type="title"/>
          </p:nvPr>
        </p:nvSpPr>
        <p:spPr>
          <a:xfrm>
            <a:off x="457200" y="668050"/>
            <a:ext cx="7673389" cy="3816588"/>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DAF57C3-A928-4093-B3FC-ECC2194AE9E9}"/>
              </a:ext>
            </a:extLst>
          </p:cNvPr>
          <p:cNvSpPr>
            <a:spLocks noGrp="1"/>
          </p:cNvSpPr>
          <p:nvPr>
            <p:ph type="body" idx="1"/>
          </p:nvPr>
        </p:nvSpPr>
        <p:spPr>
          <a:xfrm>
            <a:off x="457200" y="4589463"/>
            <a:ext cx="7673389"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BFD625-A893-46D3-A518-9E969CB4FE54}"/>
              </a:ext>
            </a:extLst>
          </p:cNvPr>
          <p:cNvSpPr>
            <a:spLocks noGrp="1"/>
          </p:cNvSpPr>
          <p:nvPr>
            <p:ph type="dt" sz="half" idx="10"/>
          </p:nvPr>
        </p:nvSpPr>
        <p:spPr/>
        <p:txBody>
          <a:bodyPr/>
          <a:lstStyle/>
          <a:p>
            <a:fld id="{D208048B-57AF-4F53-BC84-8E0A1033FBEC}" type="datetimeFigureOut">
              <a:rPr lang="en-US" smtClean="0"/>
              <a:t>20-Apr-23</a:t>
            </a:fld>
            <a:endParaRPr lang="en-US"/>
          </a:p>
        </p:txBody>
      </p:sp>
      <p:sp>
        <p:nvSpPr>
          <p:cNvPr id="5" name="Footer Placeholder 4">
            <a:extLst>
              <a:ext uri="{FF2B5EF4-FFF2-40B4-BE49-F238E27FC236}">
                <a16:creationId xmlns:a16="http://schemas.microsoft.com/office/drawing/2014/main" id="{FFCAD37A-B380-4B65-9FB9-3FB914120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E773B6-CD13-4451-9BF3-C4102BA5E899}"/>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467161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C1FBD0A-9F7B-4EBB-9982-B55F5F9806C4}"/>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88CFF0B8-0BA9-4DD9-B7B2-0655DC8419A8}"/>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4" name="Group 13">
            <a:extLst>
              <a:ext uri="{FF2B5EF4-FFF2-40B4-BE49-F238E27FC236}">
                <a16:creationId xmlns:a16="http://schemas.microsoft.com/office/drawing/2014/main" id="{C77B910E-9B87-4291-987B-6883212CBAEC}"/>
              </a:ext>
              <a:ext uri="{C183D7F6-B498-43B3-948B-1728B52AA6E4}">
                <adec:decorative xmlns:adec="http://schemas.microsoft.com/office/drawing/2017/decorative" val="1"/>
              </a:ext>
            </a:extLst>
          </p:cNvPr>
          <p:cNvGrpSpPr/>
          <p:nvPr/>
        </p:nvGrpSpPr>
        <p:grpSpPr>
          <a:xfrm>
            <a:off x="11151383" y="2767655"/>
            <a:ext cx="1040617" cy="2833045"/>
            <a:chOff x="11151383" y="2767655"/>
            <a:chExt cx="1040617" cy="2833045"/>
          </a:xfrm>
        </p:grpSpPr>
        <p:sp>
          <p:nvSpPr>
            <p:cNvPr id="15" name="Oval 14">
              <a:extLst>
                <a:ext uri="{FF2B5EF4-FFF2-40B4-BE49-F238E27FC236}">
                  <a16:creationId xmlns:a16="http://schemas.microsoft.com/office/drawing/2014/main" id="{05596CF7-55B3-409D-A36C-F5BE9D625628}"/>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92245D23-45D8-474C-8A38-633E99962676}"/>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8" name="Freeform: Shape 17">
              <a:extLst>
                <a:ext uri="{FF2B5EF4-FFF2-40B4-BE49-F238E27FC236}">
                  <a16:creationId xmlns:a16="http://schemas.microsoft.com/office/drawing/2014/main" id="{918A8D14-28CA-4095-B2FA-E48B3150AD1B}"/>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grpSp>
      <p:sp>
        <p:nvSpPr>
          <p:cNvPr id="13" name="Texture">
            <a:extLst>
              <a:ext uri="{FF2B5EF4-FFF2-40B4-BE49-F238E27FC236}">
                <a16:creationId xmlns:a16="http://schemas.microsoft.com/office/drawing/2014/main" id="{1D1F176A-19F1-4537-800D-210F29EC1AC2}"/>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D0A04C26-6125-4D95-9FC0-50DEB9419E63}"/>
              </a:ext>
            </a:extLst>
          </p:cNvPr>
          <p:cNvSpPr>
            <a:spLocks noGrp="1"/>
          </p:cNvSpPr>
          <p:nvPr>
            <p:ph type="title"/>
          </p:nvPr>
        </p:nvSpPr>
        <p:spPr>
          <a:xfrm>
            <a:off x="457200" y="668049"/>
            <a:ext cx="10451534" cy="159174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35401A-13E5-4CED-864F-06D6EECCBCAA}"/>
              </a:ext>
            </a:extLst>
          </p:cNvPr>
          <p:cNvSpPr>
            <a:spLocks noGrp="1"/>
          </p:cNvSpPr>
          <p:nvPr>
            <p:ph sz="half" idx="1"/>
          </p:nvPr>
        </p:nvSpPr>
        <p:spPr>
          <a:xfrm>
            <a:off x="457200" y="2341329"/>
            <a:ext cx="5562600" cy="38356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C513523-8F78-4766-91D7-03E329B6833A}"/>
              </a:ext>
            </a:extLst>
          </p:cNvPr>
          <p:cNvSpPr>
            <a:spLocks noGrp="1"/>
          </p:cNvSpPr>
          <p:nvPr>
            <p:ph sz="half" idx="2"/>
          </p:nvPr>
        </p:nvSpPr>
        <p:spPr>
          <a:xfrm>
            <a:off x="6172200" y="2341329"/>
            <a:ext cx="4736534" cy="38356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E5B757F-BAD2-4343-BD57-FC02D0BE19EC}"/>
              </a:ext>
            </a:extLst>
          </p:cNvPr>
          <p:cNvSpPr>
            <a:spLocks noGrp="1"/>
          </p:cNvSpPr>
          <p:nvPr>
            <p:ph type="dt" sz="half" idx="10"/>
          </p:nvPr>
        </p:nvSpPr>
        <p:spPr/>
        <p:txBody>
          <a:bodyPr/>
          <a:lstStyle/>
          <a:p>
            <a:fld id="{D208048B-57AF-4F53-BC84-8E0A1033FBEC}" type="datetimeFigureOut">
              <a:rPr lang="en-US" smtClean="0"/>
              <a:t>20-Apr-23</a:t>
            </a:fld>
            <a:endParaRPr lang="en-US"/>
          </a:p>
        </p:txBody>
      </p:sp>
      <p:sp>
        <p:nvSpPr>
          <p:cNvPr id="6" name="Footer Placeholder 5">
            <a:extLst>
              <a:ext uri="{FF2B5EF4-FFF2-40B4-BE49-F238E27FC236}">
                <a16:creationId xmlns:a16="http://schemas.microsoft.com/office/drawing/2014/main" id="{5A30EF3C-A61E-4F43-9C8F-BC9A6455C6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19D947-1DC8-4CE9-A031-6EEB776BD0BF}"/>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243665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5BFA9BB-A51E-4D09-8602-5AD9010463BA}"/>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3" name="Color Fill">
            <a:extLst>
              <a:ext uri="{FF2B5EF4-FFF2-40B4-BE49-F238E27FC236}">
                <a16:creationId xmlns:a16="http://schemas.microsoft.com/office/drawing/2014/main" id="{A60257A1-779B-4048-BC0D-1EA579B5B1C5}"/>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6" name="Group 15">
            <a:extLst>
              <a:ext uri="{FF2B5EF4-FFF2-40B4-BE49-F238E27FC236}">
                <a16:creationId xmlns:a16="http://schemas.microsoft.com/office/drawing/2014/main" id="{38F4B5D0-AA24-4702-9C01-FC1A03E7B607}"/>
              </a:ext>
              <a:ext uri="{C183D7F6-B498-43B3-948B-1728B52AA6E4}">
                <adec:decorative xmlns:adec="http://schemas.microsoft.com/office/drawing/2017/decorative" val="1"/>
              </a:ext>
            </a:extLst>
          </p:cNvPr>
          <p:cNvGrpSpPr/>
          <p:nvPr/>
        </p:nvGrpSpPr>
        <p:grpSpPr>
          <a:xfrm>
            <a:off x="11151383" y="2767655"/>
            <a:ext cx="1040617" cy="2833045"/>
            <a:chOff x="11151383" y="2767655"/>
            <a:chExt cx="1040617" cy="2833045"/>
          </a:xfrm>
        </p:grpSpPr>
        <p:sp>
          <p:nvSpPr>
            <p:cNvPr id="17" name="Oval 16">
              <a:extLst>
                <a:ext uri="{FF2B5EF4-FFF2-40B4-BE49-F238E27FC236}">
                  <a16:creationId xmlns:a16="http://schemas.microsoft.com/office/drawing/2014/main" id="{29CBF9BD-1EB2-4122-98FE-F2B5DF8771C9}"/>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7C41FF89-01DF-4236-AA4D-243CB8A464B3}"/>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9" name="Freeform: Shape 18">
              <a:extLst>
                <a:ext uri="{FF2B5EF4-FFF2-40B4-BE49-F238E27FC236}">
                  <a16:creationId xmlns:a16="http://schemas.microsoft.com/office/drawing/2014/main" id="{FD03BB88-350D-4DE0-BB34-870F64356890}"/>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grpSp>
      <p:sp>
        <p:nvSpPr>
          <p:cNvPr id="15" name="Texture">
            <a:extLst>
              <a:ext uri="{FF2B5EF4-FFF2-40B4-BE49-F238E27FC236}">
                <a16:creationId xmlns:a16="http://schemas.microsoft.com/office/drawing/2014/main" id="{4A8025C0-8995-4863-A847-7ED1F8CCE811}"/>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50162335-6445-435C-A1C6-9F090B965040}"/>
              </a:ext>
            </a:extLst>
          </p:cNvPr>
          <p:cNvSpPr>
            <a:spLocks noGrp="1"/>
          </p:cNvSpPr>
          <p:nvPr>
            <p:ph type="title"/>
          </p:nvPr>
        </p:nvSpPr>
        <p:spPr>
          <a:xfrm>
            <a:off x="457200" y="668049"/>
            <a:ext cx="10450629" cy="1325564"/>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5074B3D-418F-464D-91E7-993D0B480108}"/>
              </a:ext>
            </a:extLst>
          </p:cNvPr>
          <p:cNvSpPr>
            <a:spLocks noGrp="1"/>
          </p:cNvSpPr>
          <p:nvPr>
            <p:ph type="body" idx="1"/>
          </p:nvPr>
        </p:nvSpPr>
        <p:spPr>
          <a:xfrm>
            <a:off x="457086" y="2182814"/>
            <a:ext cx="5021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904709-9362-4AB5-9AA2-32F51BF06A39}"/>
              </a:ext>
            </a:extLst>
          </p:cNvPr>
          <p:cNvSpPr>
            <a:spLocks noGrp="1"/>
          </p:cNvSpPr>
          <p:nvPr>
            <p:ph sz="half" idx="2"/>
          </p:nvPr>
        </p:nvSpPr>
        <p:spPr>
          <a:xfrm>
            <a:off x="457086" y="3115949"/>
            <a:ext cx="5021512" cy="3073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B083836-1CF5-406F-B0CB-643F37066CE6}"/>
              </a:ext>
            </a:extLst>
          </p:cNvPr>
          <p:cNvSpPr>
            <a:spLocks noGrp="1"/>
          </p:cNvSpPr>
          <p:nvPr>
            <p:ph type="body" sz="quarter" idx="3"/>
          </p:nvPr>
        </p:nvSpPr>
        <p:spPr>
          <a:xfrm>
            <a:off x="5890597" y="2182814"/>
            <a:ext cx="501723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4A8670-0F33-4222-AAC9-96A21C47C336}"/>
              </a:ext>
            </a:extLst>
          </p:cNvPr>
          <p:cNvSpPr>
            <a:spLocks noGrp="1"/>
          </p:cNvSpPr>
          <p:nvPr>
            <p:ph sz="quarter" idx="4"/>
          </p:nvPr>
        </p:nvSpPr>
        <p:spPr>
          <a:xfrm>
            <a:off x="5890597" y="3115949"/>
            <a:ext cx="5017232" cy="3073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DA1E6970-4A96-4519-9C0E-11E245D563C9}"/>
              </a:ext>
            </a:extLst>
          </p:cNvPr>
          <p:cNvSpPr>
            <a:spLocks noGrp="1"/>
          </p:cNvSpPr>
          <p:nvPr>
            <p:ph type="dt" sz="half" idx="10"/>
          </p:nvPr>
        </p:nvSpPr>
        <p:spPr/>
        <p:txBody>
          <a:bodyPr/>
          <a:lstStyle/>
          <a:p>
            <a:fld id="{D208048B-57AF-4F53-BC84-8E0A1033FBEC}" type="datetimeFigureOut">
              <a:rPr lang="en-US" smtClean="0"/>
              <a:t>20-Apr-23</a:t>
            </a:fld>
            <a:endParaRPr lang="en-US"/>
          </a:p>
        </p:txBody>
      </p:sp>
      <p:sp>
        <p:nvSpPr>
          <p:cNvPr id="8" name="Footer Placeholder 7">
            <a:extLst>
              <a:ext uri="{FF2B5EF4-FFF2-40B4-BE49-F238E27FC236}">
                <a16:creationId xmlns:a16="http://schemas.microsoft.com/office/drawing/2014/main" id="{35FEE249-70F5-4359-B699-23D68A5037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2AE510-A38C-45EE-B061-CB02E4E3DD7C}"/>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5059237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A9D1A-F943-4838-BA2F-6DF4F2EC9FEC}"/>
              </a:ext>
            </a:extLst>
          </p:cNvPr>
          <p:cNvSpPr>
            <a:spLocks noGrp="1"/>
          </p:cNvSpPr>
          <p:nvPr>
            <p:ph type="title"/>
          </p:nvPr>
        </p:nvSpPr>
        <p:spPr>
          <a:xfrm>
            <a:off x="457200" y="668049"/>
            <a:ext cx="7685037" cy="1363816"/>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6FEE401-3424-4696-A6FC-BBEE79379F9D}"/>
              </a:ext>
            </a:extLst>
          </p:cNvPr>
          <p:cNvSpPr>
            <a:spLocks noGrp="1"/>
          </p:cNvSpPr>
          <p:nvPr>
            <p:ph type="dt" sz="half" idx="10"/>
          </p:nvPr>
        </p:nvSpPr>
        <p:spPr/>
        <p:txBody>
          <a:bodyPr/>
          <a:lstStyle/>
          <a:p>
            <a:fld id="{D208048B-57AF-4F53-BC84-8E0A1033FBEC}" type="datetimeFigureOut">
              <a:rPr lang="en-US" smtClean="0"/>
              <a:t>20-Apr-23</a:t>
            </a:fld>
            <a:endParaRPr lang="en-US"/>
          </a:p>
        </p:txBody>
      </p:sp>
      <p:sp>
        <p:nvSpPr>
          <p:cNvPr id="4" name="Footer Placeholder 3">
            <a:extLst>
              <a:ext uri="{FF2B5EF4-FFF2-40B4-BE49-F238E27FC236}">
                <a16:creationId xmlns:a16="http://schemas.microsoft.com/office/drawing/2014/main" id="{01E9D767-A30A-4508-B510-99AB91737A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0979DC-F3D5-43AB-8A0F-9C8A14E0CEF4}"/>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589196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DCDA0B-9BEE-4B57-8F97-96D5645D0658}"/>
              </a:ext>
            </a:extLst>
          </p:cNvPr>
          <p:cNvSpPr>
            <a:spLocks noGrp="1"/>
          </p:cNvSpPr>
          <p:nvPr>
            <p:ph type="dt" sz="half" idx="10"/>
          </p:nvPr>
        </p:nvSpPr>
        <p:spPr/>
        <p:txBody>
          <a:bodyPr/>
          <a:lstStyle/>
          <a:p>
            <a:fld id="{D208048B-57AF-4F53-BC84-8E0A1033FBEC}" type="datetimeFigureOut">
              <a:rPr lang="en-US" smtClean="0"/>
              <a:t>20-Apr-23</a:t>
            </a:fld>
            <a:endParaRPr lang="en-US"/>
          </a:p>
        </p:txBody>
      </p:sp>
      <p:sp>
        <p:nvSpPr>
          <p:cNvPr id="3" name="Footer Placeholder 2">
            <a:extLst>
              <a:ext uri="{FF2B5EF4-FFF2-40B4-BE49-F238E27FC236}">
                <a16:creationId xmlns:a16="http://schemas.microsoft.com/office/drawing/2014/main" id="{05282AF2-09A1-4A1C-AEB6-577962B714C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C4D99D9-82B1-496C-ABBC-4FF0C375DCE7}"/>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822519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7D9AFA4-EB8E-4091-A5E2-1B9D163A0709}"/>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F25018FE-FB44-4E2E-A181-B3476F3E8550}"/>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4" name="Group 13">
            <a:extLst>
              <a:ext uri="{FF2B5EF4-FFF2-40B4-BE49-F238E27FC236}">
                <a16:creationId xmlns:a16="http://schemas.microsoft.com/office/drawing/2014/main" id="{A6C7CD4B-70DE-49E2-A336-B6F43F58FFA4}"/>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15" name="Oval 14">
              <a:extLst>
                <a:ext uri="{FF2B5EF4-FFF2-40B4-BE49-F238E27FC236}">
                  <a16:creationId xmlns:a16="http://schemas.microsoft.com/office/drawing/2014/main" id="{B4B8BFC9-6F67-47CB-BAE4-45260FBAF397}"/>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Graphic 9">
              <a:extLst>
                <a:ext uri="{FF2B5EF4-FFF2-40B4-BE49-F238E27FC236}">
                  <a16:creationId xmlns:a16="http://schemas.microsoft.com/office/drawing/2014/main" id="{40F836E5-3C5B-4DE7-B09A-AE00DEE730A9}"/>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7" name="Freeform: Shape 16">
              <a:extLst>
                <a:ext uri="{FF2B5EF4-FFF2-40B4-BE49-F238E27FC236}">
                  <a16:creationId xmlns:a16="http://schemas.microsoft.com/office/drawing/2014/main" id="{68E1B8E4-080E-4F43-B33F-59DD21B6B658}"/>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8" name="Freeform: Shape 17">
              <a:extLst>
                <a:ext uri="{FF2B5EF4-FFF2-40B4-BE49-F238E27FC236}">
                  <a16:creationId xmlns:a16="http://schemas.microsoft.com/office/drawing/2014/main" id="{507639D4-740A-4B71-8393-99CA375EB4A0}"/>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9" name="Graphic 9">
              <a:extLst>
                <a:ext uri="{FF2B5EF4-FFF2-40B4-BE49-F238E27FC236}">
                  <a16:creationId xmlns:a16="http://schemas.microsoft.com/office/drawing/2014/main" id="{AE7E56E5-1F6A-442B-B5E0-ED19F815D2E2}"/>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Graphic 9">
              <a:extLst>
                <a:ext uri="{FF2B5EF4-FFF2-40B4-BE49-F238E27FC236}">
                  <a16:creationId xmlns:a16="http://schemas.microsoft.com/office/drawing/2014/main" id="{3774E986-8FE2-4670-A4C0-96E213269BD7}"/>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exture">
            <a:extLst>
              <a:ext uri="{FF2B5EF4-FFF2-40B4-BE49-F238E27FC236}">
                <a16:creationId xmlns:a16="http://schemas.microsoft.com/office/drawing/2014/main" id="{3A5846DF-A106-4887-BE2C-DCD89DAA6539}"/>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767E81C-AA51-44A0-B21C-757B2F3B90C5}"/>
              </a:ext>
            </a:extLst>
          </p:cNvPr>
          <p:cNvSpPr>
            <a:spLocks noGrp="1"/>
          </p:cNvSpPr>
          <p:nvPr>
            <p:ph type="title"/>
          </p:nvPr>
        </p:nvSpPr>
        <p:spPr>
          <a:xfrm>
            <a:off x="457200" y="668049"/>
            <a:ext cx="4314825" cy="1957828"/>
          </a:xfrm>
        </p:spPr>
        <p:txBody>
          <a:bodyPr anchor="b">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7A0438A-298D-4466-B55D-F466C345C3CC}"/>
              </a:ext>
            </a:extLst>
          </p:cNvPr>
          <p:cNvSpPr>
            <a:spLocks noGrp="1"/>
          </p:cNvSpPr>
          <p:nvPr>
            <p:ph idx="1"/>
          </p:nvPr>
        </p:nvSpPr>
        <p:spPr>
          <a:xfrm>
            <a:off x="5183188" y="668049"/>
            <a:ext cx="4875212" cy="5231253"/>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143104-0579-4974-88D2-61DF1A30D390}"/>
              </a:ext>
            </a:extLst>
          </p:cNvPr>
          <p:cNvSpPr>
            <a:spLocks noGrp="1"/>
          </p:cNvSpPr>
          <p:nvPr>
            <p:ph type="body" sz="half" idx="2"/>
          </p:nvPr>
        </p:nvSpPr>
        <p:spPr>
          <a:xfrm>
            <a:off x="457200" y="2749024"/>
            <a:ext cx="4314825" cy="3119964"/>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A32755-0632-47CB-AA69-7EFB212FA160}"/>
              </a:ext>
            </a:extLst>
          </p:cNvPr>
          <p:cNvSpPr>
            <a:spLocks noGrp="1"/>
          </p:cNvSpPr>
          <p:nvPr>
            <p:ph type="dt" sz="half" idx="10"/>
          </p:nvPr>
        </p:nvSpPr>
        <p:spPr/>
        <p:txBody>
          <a:bodyPr/>
          <a:lstStyle/>
          <a:p>
            <a:fld id="{D208048B-57AF-4F53-BC84-8E0A1033FBEC}" type="datetimeFigureOut">
              <a:rPr lang="en-US" smtClean="0"/>
              <a:t>20-Apr-23</a:t>
            </a:fld>
            <a:endParaRPr lang="en-US"/>
          </a:p>
        </p:txBody>
      </p:sp>
      <p:sp>
        <p:nvSpPr>
          <p:cNvPr id="6" name="Footer Placeholder 5">
            <a:extLst>
              <a:ext uri="{FF2B5EF4-FFF2-40B4-BE49-F238E27FC236}">
                <a16:creationId xmlns:a16="http://schemas.microsoft.com/office/drawing/2014/main" id="{38ED0B4F-5B59-4064-A88B-E9938A40FF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512E7F-93B8-4E93-BCB3-ADE74FC1504B}"/>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2161607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F3C1870-4E69-4DE7-BF2F-DE8A7881C640}"/>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7439AB1C-A8A1-4745-9625-B18FE9160BBB}"/>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4" name="Group 13">
            <a:extLst>
              <a:ext uri="{FF2B5EF4-FFF2-40B4-BE49-F238E27FC236}">
                <a16:creationId xmlns:a16="http://schemas.microsoft.com/office/drawing/2014/main" id="{11ADDC4D-D9AA-48F8-BD10-2D20F14607A6}"/>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15" name="Oval 14">
              <a:extLst>
                <a:ext uri="{FF2B5EF4-FFF2-40B4-BE49-F238E27FC236}">
                  <a16:creationId xmlns:a16="http://schemas.microsoft.com/office/drawing/2014/main" id="{C1136312-3085-4615-A743-4EE531585B11}"/>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Graphic 9">
              <a:extLst>
                <a:ext uri="{FF2B5EF4-FFF2-40B4-BE49-F238E27FC236}">
                  <a16:creationId xmlns:a16="http://schemas.microsoft.com/office/drawing/2014/main" id="{29539FE4-376B-4187-A80A-C98EBA23DA30}"/>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7" name="Freeform: Shape 16">
              <a:extLst>
                <a:ext uri="{FF2B5EF4-FFF2-40B4-BE49-F238E27FC236}">
                  <a16:creationId xmlns:a16="http://schemas.microsoft.com/office/drawing/2014/main" id="{A11DC5D7-2276-4A57-8783-A0EFB00416E9}"/>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8" name="Freeform: Shape 17">
              <a:extLst>
                <a:ext uri="{FF2B5EF4-FFF2-40B4-BE49-F238E27FC236}">
                  <a16:creationId xmlns:a16="http://schemas.microsoft.com/office/drawing/2014/main" id="{57D5B578-4971-4ADC-97D8-B9CEF52AA71B}"/>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9" name="Graphic 9">
              <a:extLst>
                <a:ext uri="{FF2B5EF4-FFF2-40B4-BE49-F238E27FC236}">
                  <a16:creationId xmlns:a16="http://schemas.microsoft.com/office/drawing/2014/main" id="{2D968E77-E43D-4870-93BC-CBF1947336B3}"/>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Graphic 9">
              <a:extLst>
                <a:ext uri="{FF2B5EF4-FFF2-40B4-BE49-F238E27FC236}">
                  <a16:creationId xmlns:a16="http://schemas.microsoft.com/office/drawing/2014/main" id="{1221D41A-E71E-4587-A876-F8778E7C03E1}"/>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exture">
            <a:extLst>
              <a:ext uri="{FF2B5EF4-FFF2-40B4-BE49-F238E27FC236}">
                <a16:creationId xmlns:a16="http://schemas.microsoft.com/office/drawing/2014/main" id="{50457195-385D-490A-91AB-30B969C61953}"/>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7E06FF6D-24FA-4E04-90ED-7DBE228B2AA6}"/>
              </a:ext>
            </a:extLst>
          </p:cNvPr>
          <p:cNvSpPr>
            <a:spLocks noGrp="1"/>
          </p:cNvSpPr>
          <p:nvPr>
            <p:ph type="title"/>
          </p:nvPr>
        </p:nvSpPr>
        <p:spPr>
          <a:xfrm>
            <a:off x="457200" y="668049"/>
            <a:ext cx="4314825" cy="2235711"/>
          </a:xfrm>
        </p:spPr>
        <p:txBody>
          <a:bodyPr anchor="b">
            <a:noAutofit/>
          </a:bodyPr>
          <a:lstStyle>
            <a:lvl1pPr algn="l" defTabSz="914400" rtl="0" eaLnBrk="1" latinLnBrk="0" hangingPunct="1">
              <a:lnSpc>
                <a:spcPct val="90000"/>
              </a:lnSpc>
              <a:spcBef>
                <a:spcPct val="0"/>
              </a:spcBef>
              <a:buNone/>
              <a:defRPr lang="en-US" sz="4400" kern="120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432D78B-0E21-420F-9DFF-6131CB0F7E69}"/>
              </a:ext>
            </a:extLst>
          </p:cNvPr>
          <p:cNvSpPr>
            <a:spLocks noGrp="1"/>
          </p:cNvSpPr>
          <p:nvPr>
            <p:ph type="pic" idx="1"/>
          </p:nvPr>
        </p:nvSpPr>
        <p:spPr>
          <a:xfrm>
            <a:off x="5183188" y="668049"/>
            <a:ext cx="4958436" cy="523125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8AC2A57-1064-4391-B96B-4D04305E0BE7}"/>
              </a:ext>
            </a:extLst>
          </p:cNvPr>
          <p:cNvSpPr>
            <a:spLocks noGrp="1"/>
          </p:cNvSpPr>
          <p:nvPr>
            <p:ph type="body" sz="half" idx="2"/>
          </p:nvPr>
        </p:nvSpPr>
        <p:spPr>
          <a:xfrm>
            <a:off x="457200" y="2941222"/>
            <a:ext cx="4314825" cy="2927765"/>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D04EB0-850A-4256-8D12-E01A201A4FE1}"/>
              </a:ext>
            </a:extLst>
          </p:cNvPr>
          <p:cNvSpPr>
            <a:spLocks noGrp="1"/>
          </p:cNvSpPr>
          <p:nvPr>
            <p:ph type="dt" sz="half" idx="10"/>
          </p:nvPr>
        </p:nvSpPr>
        <p:spPr/>
        <p:txBody>
          <a:bodyPr/>
          <a:lstStyle/>
          <a:p>
            <a:fld id="{D208048B-57AF-4F53-BC84-8E0A1033FBEC}" type="datetimeFigureOut">
              <a:rPr lang="en-US" smtClean="0"/>
              <a:t>20-Apr-23</a:t>
            </a:fld>
            <a:endParaRPr lang="en-US"/>
          </a:p>
        </p:txBody>
      </p:sp>
      <p:sp>
        <p:nvSpPr>
          <p:cNvPr id="6" name="Footer Placeholder 5">
            <a:extLst>
              <a:ext uri="{FF2B5EF4-FFF2-40B4-BE49-F238E27FC236}">
                <a16:creationId xmlns:a16="http://schemas.microsoft.com/office/drawing/2014/main" id="{7E9CF4AF-C757-4552-AB8A-3B89C37464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62A368-F12B-4B5E-82F0-A6AEE6AF2C83}"/>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685733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0"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3" name="Group 12">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p:nvPr/>
        </p:nvGrpSpPr>
        <p:grpSpPr>
          <a:xfrm>
            <a:off x="8351566" y="0"/>
            <a:ext cx="3840434" cy="6858000"/>
            <a:chOff x="8351565" y="0"/>
            <a:chExt cx="3840434" cy="6858000"/>
          </a:xfrm>
        </p:grpSpPr>
        <p:sp>
          <p:nvSpPr>
            <p:cNvPr id="14" name="Oval 13">
              <a:extLst>
                <a:ext uri="{FF2B5EF4-FFF2-40B4-BE49-F238E27FC236}">
                  <a16:creationId xmlns:a16="http://schemas.microsoft.com/office/drawing/2014/main" id="{D386E468-0048-46C4-ADDD-FBE7A6AE9F31}"/>
                </a:ext>
              </a:extLst>
            </p:cNvPr>
            <p:cNvSpPr/>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Freeform: Shape 14">
              <a:extLst>
                <a:ext uri="{FF2B5EF4-FFF2-40B4-BE49-F238E27FC236}">
                  <a16:creationId xmlns:a16="http://schemas.microsoft.com/office/drawing/2014/main" id="{C5B35ED4-0C31-4C8C-A45E-6A3EDEAB2867}"/>
                </a:ext>
              </a:extLst>
            </p:cNvPr>
            <p:cNvSpPr/>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6" name="Freeform: Shape 15">
              <a:extLst>
                <a:ext uri="{FF2B5EF4-FFF2-40B4-BE49-F238E27FC236}">
                  <a16:creationId xmlns:a16="http://schemas.microsoft.com/office/drawing/2014/main" id="{B40A1EF3-FA93-48F4-9F82-BC0C79635750}"/>
                </a:ext>
              </a:extLst>
            </p:cNvPr>
            <p:cNvSpPr/>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dirty="0"/>
            </a:p>
          </p:txBody>
        </p:sp>
        <p:sp>
          <p:nvSpPr>
            <p:cNvPr id="17" name="Freeform: Shape 16">
              <a:extLst>
                <a:ext uri="{FF2B5EF4-FFF2-40B4-BE49-F238E27FC236}">
                  <a16:creationId xmlns:a16="http://schemas.microsoft.com/office/drawing/2014/main" id="{A985F09D-6969-44D0-B04F-4EDE0FEDAF63}"/>
                </a:ext>
              </a:extLst>
            </p:cNvPr>
            <p:cNvSpPr/>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dirty="0"/>
            </a:p>
          </p:txBody>
        </p:sp>
        <p:sp>
          <p:nvSpPr>
            <p:cNvPr id="18" name="Graphic 9">
              <a:extLst>
                <a:ext uri="{FF2B5EF4-FFF2-40B4-BE49-F238E27FC236}">
                  <a16:creationId xmlns:a16="http://schemas.microsoft.com/office/drawing/2014/main" id="{003913A0-A3C0-4ED8-8920-318068FBC46F}"/>
                </a:ext>
              </a:extLst>
            </p:cNvPr>
            <p:cNvSpPr/>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12"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13">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Placeholder 1">
            <a:extLst>
              <a:ext uri="{FF2B5EF4-FFF2-40B4-BE49-F238E27FC236}">
                <a16:creationId xmlns:a16="http://schemas.microsoft.com/office/drawing/2014/main" id="{093083B5-1505-44FE-894D-AA1AB6D60FCE}"/>
              </a:ext>
            </a:extLst>
          </p:cNvPr>
          <p:cNvSpPr>
            <a:spLocks noGrp="1"/>
          </p:cNvSpPr>
          <p:nvPr>
            <p:ph type="title"/>
          </p:nvPr>
        </p:nvSpPr>
        <p:spPr>
          <a:xfrm>
            <a:off x="457200" y="668049"/>
            <a:ext cx="768503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3F3930-F8C8-43B1-BC1A-6264F4ACB2E1}"/>
              </a:ext>
            </a:extLst>
          </p:cNvPr>
          <p:cNvSpPr>
            <a:spLocks noGrp="1"/>
          </p:cNvSpPr>
          <p:nvPr>
            <p:ph type="body" idx="1"/>
          </p:nvPr>
        </p:nvSpPr>
        <p:spPr>
          <a:xfrm>
            <a:off x="457200" y="2096713"/>
            <a:ext cx="7685037" cy="40802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9F4F2F7-3ECA-43D7-BFF3-FBB407AEAB46}"/>
              </a:ext>
            </a:extLst>
          </p:cNvPr>
          <p:cNvSpPr>
            <a:spLocks noGrp="1"/>
          </p:cNvSpPr>
          <p:nvPr>
            <p:ph type="dt" sz="half" idx="2"/>
          </p:nvPr>
        </p:nvSpPr>
        <p:spPr>
          <a:xfrm>
            <a:off x="457200" y="6356350"/>
            <a:ext cx="27432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fld id="{D208048B-57AF-4F53-BC84-8E0A1033FBEC}" type="datetimeFigureOut">
              <a:rPr lang="en-US" smtClean="0"/>
              <a:pPr/>
              <a:t>20-Apr-23</a:t>
            </a:fld>
            <a:endParaRPr lang="en-US" dirty="0"/>
          </a:p>
        </p:txBody>
      </p:sp>
      <p:sp>
        <p:nvSpPr>
          <p:cNvPr id="5" name="Footer Placeholder 4">
            <a:extLst>
              <a:ext uri="{FF2B5EF4-FFF2-40B4-BE49-F238E27FC236}">
                <a16:creationId xmlns:a16="http://schemas.microsoft.com/office/drawing/2014/main" id="{1D3A193F-0B61-43DD-8E45-EFEAC43E3826}"/>
              </a:ext>
            </a:extLst>
          </p:cNvPr>
          <p:cNvSpPr>
            <a:spLocks noGrp="1"/>
          </p:cNvSpPr>
          <p:nvPr>
            <p:ph type="ftr" sz="quarter" idx="3"/>
          </p:nvPr>
        </p:nvSpPr>
        <p:spPr>
          <a:xfrm>
            <a:off x="457200" y="155448"/>
            <a:ext cx="41148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4625961-D3A8-4945-AEE4-EE1952DBDCAE}"/>
              </a:ext>
            </a:extLst>
          </p:cNvPr>
          <p:cNvSpPr>
            <a:spLocks noGrp="1"/>
          </p:cNvSpPr>
          <p:nvPr>
            <p:ph type="sldNum" sz="quarter" idx="4"/>
          </p:nvPr>
        </p:nvSpPr>
        <p:spPr>
          <a:xfrm>
            <a:off x="10954512" y="6355080"/>
            <a:ext cx="795528" cy="365760"/>
          </a:xfrm>
          <a:prstGeom prst="rect">
            <a:avLst/>
          </a:prstGeom>
        </p:spPr>
        <p:txBody>
          <a:bodyPr vert="horz" lIns="91440" tIns="45720" rIns="91440" bIns="45720" rtlCol="0" anchor="ctr"/>
          <a:lstStyle>
            <a:lvl1pPr algn="r">
              <a:defRPr sz="1000" spc="110" baseline="0">
                <a:solidFill>
                  <a:schemeClr val="tx1">
                    <a:tint val="75000"/>
                  </a:schemeClr>
                </a:solidFill>
              </a:defRPr>
            </a:lvl1pPr>
          </a:lstStyle>
          <a:p>
            <a:fld id="{BD8A8A1B-4E1E-43EF-8A39-7D4A3879B941}" type="slidenum">
              <a:rPr lang="en-US" smtClean="0"/>
              <a:pPr/>
              <a:t>‹#›</a:t>
            </a:fld>
            <a:endParaRPr lang="en-US" dirty="0"/>
          </a:p>
        </p:txBody>
      </p:sp>
    </p:spTree>
    <p:extLst>
      <p:ext uri="{BB962C8B-B14F-4D97-AF65-F5344CB8AC3E}">
        <p14:creationId xmlns:p14="http://schemas.microsoft.com/office/powerpoint/2010/main" val="1244464952"/>
      </p:ext>
    </p:extLst>
  </p:cSld>
  <p:clrMap bg1="dk1" tx1="lt1" bg2="dk2" tx2="lt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38" r:id="rId6"/>
    <p:sldLayoutId id="2147483843" r:id="rId7"/>
    <p:sldLayoutId id="2147483839" r:id="rId8"/>
    <p:sldLayoutId id="2147483840" r:id="rId9"/>
    <p:sldLayoutId id="2147483841" r:id="rId10"/>
    <p:sldLayoutId id="214748384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20-Apr-23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FC9A72C8-1C87-42EF-8A11-BF6DFA19ED8B}" type="datetime1">
              <a:rPr lang="en-US" smtClean="0"/>
              <a:t>20-Apr-23</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65" r:id="rId1"/>
    <p:sldLayoutId id="2147483664" r:id="rId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13.xml"/><Relationship Id="rId5" Type="http://schemas.openxmlformats.org/officeDocument/2006/relationships/image" Target="../media/image16.sv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g"/><Relationship Id="rId1" Type="http://schemas.openxmlformats.org/officeDocument/2006/relationships/slideLayout" Target="../slideLayouts/slideLayout14.xml"/><Relationship Id="rId5" Type="http://schemas.openxmlformats.org/officeDocument/2006/relationships/image" Target="../media/image22.sv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9.xml"/><Relationship Id="rId4"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9" name="Background Fill">
            <a:extLst>
              <a:ext uri="{FF2B5EF4-FFF2-40B4-BE49-F238E27FC236}">
                <a16:creationId xmlns:a16="http://schemas.microsoft.com/office/drawing/2014/main" id="{06087813-B81F-42C4-A0EA-F9078FB614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9525" cap="flat">
            <a:noFill/>
            <a:prstDash val="solid"/>
            <a:miter/>
          </a:ln>
        </p:spPr>
        <p:txBody>
          <a:bodyPr rtlCol="0" anchor="ctr"/>
          <a:lstStyle/>
          <a:p>
            <a:endParaRPr lang="en-US">
              <a:solidFill>
                <a:schemeClr val="tx1"/>
              </a:solidFill>
            </a:endParaRPr>
          </a:p>
        </p:txBody>
      </p:sp>
      <p:sp>
        <p:nvSpPr>
          <p:cNvPr id="91" name="Color Fill">
            <a:extLst>
              <a:ext uri="{FF2B5EF4-FFF2-40B4-BE49-F238E27FC236}">
                <a16:creationId xmlns:a16="http://schemas.microsoft.com/office/drawing/2014/main" id="{C4B295A1-75D3-4C3B-82E7-C5CFD80A7E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00" name="Group 91">
            <a:extLst>
              <a:ext uri="{FF2B5EF4-FFF2-40B4-BE49-F238E27FC236}">
                <a16:creationId xmlns:a16="http://schemas.microsoft.com/office/drawing/2014/main" id="{ED38D1D7-BA30-4FF3-A0CC-9E90BB9662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744625" y="0"/>
            <a:ext cx="5444327" cy="6734640"/>
            <a:chOff x="6744625" y="0"/>
            <a:chExt cx="5444327" cy="6734640"/>
          </a:xfrm>
        </p:grpSpPr>
        <p:sp>
          <p:nvSpPr>
            <p:cNvPr id="93" name="Graphic 9">
              <a:extLst>
                <a:ext uri="{FF2B5EF4-FFF2-40B4-BE49-F238E27FC236}">
                  <a16:creationId xmlns:a16="http://schemas.microsoft.com/office/drawing/2014/main" id="{A217CF63-2FBD-4FA2-838C-6287D9F54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744625" y="967196"/>
              <a:ext cx="2116766" cy="211676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dirty="0"/>
            </a:p>
          </p:txBody>
        </p:sp>
        <p:sp>
          <p:nvSpPr>
            <p:cNvPr id="101" name="Graphic 18">
              <a:extLst>
                <a:ext uri="{FF2B5EF4-FFF2-40B4-BE49-F238E27FC236}">
                  <a16:creationId xmlns:a16="http://schemas.microsoft.com/office/drawing/2014/main" id="{C8F9462C-D125-4450-B35D-6E680DD30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00000">
              <a:off x="9618226" y="3599573"/>
              <a:ext cx="2057060" cy="3135067"/>
            </a:xfrm>
            <a:custGeom>
              <a:avLst/>
              <a:gdLst>
                <a:gd name="connsiteX0" fmla="*/ 3413379 w 3413378"/>
                <a:gd name="connsiteY0" fmla="*/ 3266028 h 6532054"/>
                <a:gd name="connsiteX1" fmla="*/ 1706689 w 3413378"/>
                <a:gd name="connsiteY1" fmla="*/ 6532055 h 6532054"/>
                <a:gd name="connsiteX2" fmla="*/ 0 w 3413378"/>
                <a:gd name="connsiteY2" fmla="*/ 3266028 h 6532054"/>
                <a:gd name="connsiteX3" fmla="*/ 1706689 w 3413378"/>
                <a:gd name="connsiteY3" fmla="*/ 0 h 6532054"/>
                <a:gd name="connsiteX4" fmla="*/ 3413379 w 3413378"/>
                <a:gd name="connsiteY4" fmla="*/ 3266028 h 6532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3378" h="6532054">
                  <a:moveTo>
                    <a:pt x="3413379" y="3266028"/>
                  </a:moveTo>
                  <a:cubicBezTo>
                    <a:pt x="3413379" y="5069777"/>
                    <a:pt x="1706689" y="6532055"/>
                    <a:pt x="1706689" y="6532055"/>
                  </a:cubicBezTo>
                  <a:cubicBezTo>
                    <a:pt x="1706689" y="6532055"/>
                    <a:pt x="0" y="5069777"/>
                    <a:pt x="0" y="3266028"/>
                  </a:cubicBezTo>
                  <a:cubicBezTo>
                    <a:pt x="0" y="1462278"/>
                    <a:pt x="1706689" y="0"/>
                    <a:pt x="1706689" y="0"/>
                  </a:cubicBezTo>
                  <a:cubicBezTo>
                    <a:pt x="1706689" y="0"/>
                    <a:pt x="3413379" y="1462278"/>
                    <a:pt x="3413379" y="3266028"/>
                  </a:cubicBezTo>
                  <a:close/>
                </a:path>
              </a:pathLst>
            </a:custGeom>
            <a:solidFill>
              <a:schemeClr val="accent1">
                <a:lumMod val="75000"/>
                <a:alpha val="65000"/>
              </a:schemeClr>
            </a:solidFill>
            <a:ln w="9331" cap="flat">
              <a:noFill/>
              <a:prstDash val="solid"/>
              <a:miter/>
            </a:ln>
          </p:spPr>
          <p:txBody>
            <a:bodyPr rtlCol="0" anchor="ctr"/>
            <a:lstStyle/>
            <a:p>
              <a:endParaRPr lang="en-US"/>
            </a:p>
          </p:txBody>
        </p:sp>
        <p:sp>
          <p:nvSpPr>
            <p:cNvPr id="95" name="Oval 94">
              <a:extLst>
                <a:ext uri="{FF2B5EF4-FFF2-40B4-BE49-F238E27FC236}">
                  <a16:creationId xmlns:a16="http://schemas.microsoft.com/office/drawing/2014/main" id="{6FA1A088-C133-4278-93CD-B7F518F32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6262" y="685620"/>
              <a:ext cx="265579" cy="265579"/>
            </a:xfrm>
            <a:prstGeom prst="ellipse">
              <a:avLst/>
            </a:pr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endParaRPr lang="en-US">
                <a:solidFill>
                  <a:schemeClr val="tx1"/>
                </a:solidFill>
              </a:endParaRPr>
            </a:p>
          </p:txBody>
        </p:sp>
        <p:sp>
          <p:nvSpPr>
            <p:cNvPr id="105" name="Freeform: Shape 95">
              <a:extLst>
                <a:ext uri="{FF2B5EF4-FFF2-40B4-BE49-F238E27FC236}">
                  <a16:creationId xmlns:a16="http://schemas.microsoft.com/office/drawing/2014/main" id="{5731790C-9903-4B27-9B13-F9FFD286D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52849" y="0"/>
              <a:ext cx="1303285" cy="962498"/>
            </a:xfrm>
            <a:custGeom>
              <a:avLst/>
              <a:gdLst>
                <a:gd name="connsiteX0" fmla="*/ 0 w 1303285"/>
                <a:gd name="connsiteY0" fmla="*/ 0 h 962498"/>
                <a:gd name="connsiteX1" fmla="*/ 1303285 w 1303285"/>
                <a:gd name="connsiteY1" fmla="*/ 0 h 962498"/>
                <a:gd name="connsiteX2" fmla="*/ 1298420 w 1303285"/>
                <a:gd name="connsiteY2" fmla="*/ 67508 h 962498"/>
                <a:gd name="connsiteX3" fmla="*/ 651642 w 1303285"/>
                <a:gd name="connsiteY3" fmla="*/ 962498 h 962498"/>
                <a:gd name="connsiteX4" fmla="*/ 4865 w 1303285"/>
                <a:gd name="connsiteY4" fmla="*/ 67508 h 962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285" h="962498">
                  <a:moveTo>
                    <a:pt x="0" y="0"/>
                  </a:moveTo>
                  <a:lnTo>
                    <a:pt x="1303285" y="0"/>
                  </a:lnTo>
                  <a:lnTo>
                    <a:pt x="1298420" y="67508"/>
                  </a:lnTo>
                  <a:cubicBezTo>
                    <a:pt x="1226555" y="570204"/>
                    <a:pt x="651642" y="962498"/>
                    <a:pt x="651642" y="962498"/>
                  </a:cubicBezTo>
                  <a:cubicBezTo>
                    <a:pt x="651642" y="962498"/>
                    <a:pt x="76729" y="570204"/>
                    <a:pt x="4865" y="67508"/>
                  </a:cubicBezTo>
                  <a:close/>
                </a:path>
              </a:pathLst>
            </a:custGeom>
            <a:solidFill>
              <a:schemeClr val="bg2">
                <a:alpha val="34000"/>
              </a:schemeClr>
            </a:solidFill>
            <a:ln w="9525" cap="flat">
              <a:noFill/>
              <a:prstDash val="solid"/>
              <a:miter/>
            </a:ln>
          </p:spPr>
          <p:txBody>
            <a:bodyPr rtlCol="0" anchor="ctr"/>
            <a:lstStyle/>
            <a:p>
              <a:endParaRPr lang="en-US"/>
            </a:p>
          </p:txBody>
        </p:sp>
        <p:sp>
          <p:nvSpPr>
            <p:cNvPr id="109" name="Freeform: Shape 96">
              <a:extLst>
                <a:ext uri="{FF2B5EF4-FFF2-40B4-BE49-F238E27FC236}">
                  <a16:creationId xmlns:a16="http://schemas.microsoft.com/office/drawing/2014/main" id="{1A25AE1A-8F17-40E6-A1BB-ED8F665B7E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60221" y="1219177"/>
              <a:ext cx="528731" cy="1057462"/>
            </a:xfrm>
            <a:custGeom>
              <a:avLst/>
              <a:gdLst>
                <a:gd name="connsiteX0" fmla="*/ 528731 w 528731"/>
                <a:gd name="connsiteY0" fmla="*/ 0 h 1057462"/>
                <a:gd name="connsiteX1" fmla="*/ 528731 w 528731"/>
                <a:gd name="connsiteY1" fmla="*/ 1057462 h 1057462"/>
                <a:gd name="connsiteX2" fmla="*/ 0 w 528731"/>
                <a:gd name="connsiteY2" fmla="*/ 528731 h 1057462"/>
                <a:gd name="connsiteX3" fmla="*/ 528731 w 528731"/>
                <a:gd name="connsiteY3" fmla="*/ 0 h 1057462"/>
              </a:gdLst>
              <a:ahLst/>
              <a:cxnLst>
                <a:cxn ang="0">
                  <a:pos x="connsiteX0" y="connsiteY0"/>
                </a:cxn>
                <a:cxn ang="0">
                  <a:pos x="connsiteX1" y="connsiteY1"/>
                </a:cxn>
                <a:cxn ang="0">
                  <a:pos x="connsiteX2" y="connsiteY2"/>
                </a:cxn>
                <a:cxn ang="0">
                  <a:pos x="connsiteX3" y="connsiteY3"/>
                </a:cxn>
              </a:cxnLst>
              <a:rect l="l" t="t" r="r" b="b"/>
              <a:pathLst>
                <a:path w="528731" h="1057462">
                  <a:moveTo>
                    <a:pt x="528731" y="0"/>
                  </a:moveTo>
                  <a:lnTo>
                    <a:pt x="528731" y="1057462"/>
                  </a:lnTo>
                  <a:cubicBezTo>
                    <a:pt x="236721" y="1057462"/>
                    <a:pt x="0" y="820741"/>
                    <a:pt x="0" y="528731"/>
                  </a:cubicBezTo>
                  <a:cubicBezTo>
                    <a:pt x="0" y="236721"/>
                    <a:pt x="236721" y="0"/>
                    <a:pt x="528731" y="0"/>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endParaRPr lang="en-US"/>
            </a:p>
          </p:txBody>
        </p:sp>
      </p:grpSp>
      <p:sp>
        <p:nvSpPr>
          <p:cNvPr id="99" name="Texture">
            <a:extLst>
              <a:ext uri="{FF2B5EF4-FFF2-40B4-BE49-F238E27FC236}">
                <a16:creationId xmlns:a16="http://schemas.microsoft.com/office/drawing/2014/main" id="{E4B2AF95-7029-4856-9CE4-BBBE8CF80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p:cNvSpPr>
            <a:spLocks noGrp="1"/>
          </p:cNvSpPr>
          <p:nvPr>
            <p:ph type="ctrTitle"/>
          </p:nvPr>
        </p:nvSpPr>
        <p:spPr>
          <a:xfrm>
            <a:off x="457199" y="676656"/>
            <a:ext cx="6105385" cy="3063240"/>
          </a:xfrm>
        </p:spPr>
        <p:txBody>
          <a:bodyPr vert="horz" lIns="91440" tIns="45720" rIns="91440" bIns="45720" rtlCol="0" anchor="b">
            <a:noAutofit/>
          </a:bodyPr>
          <a:lstStyle/>
          <a:p>
            <a:r>
              <a:rPr lang="en-US" b="1" dirty="0">
                <a:latin typeface="Times New Roman"/>
                <a:ea typeface="Source Sans Pro SemiBold"/>
                <a:cs typeface="Times New Roman"/>
              </a:rPr>
              <a:t>DESIGN</a:t>
            </a:r>
            <a:br>
              <a:rPr lang="en-US" b="1" dirty="0">
                <a:latin typeface="Times New Roman"/>
              </a:rPr>
            </a:br>
            <a:r>
              <a:rPr lang="en-US" b="1" dirty="0">
                <a:latin typeface="Times New Roman"/>
                <a:ea typeface="Source Sans Pro SemiBold"/>
                <a:cs typeface="Times New Roman"/>
              </a:rPr>
              <a:t>ISSUES</a:t>
            </a:r>
            <a:br>
              <a:rPr lang="en-US" b="1" dirty="0">
                <a:latin typeface="Times New Roman"/>
              </a:rPr>
            </a:br>
            <a:r>
              <a:rPr lang="en-US" b="1" dirty="0">
                <a:latin typeface="Times New Roman"/>
                <a:ea typeface="Source Sans Pro SemiBold"/>
                <a:cs typeface="Times New Roman"/>
              </a:rPr>
              <a:t>WITH</a:t>
            </a:r>
            <a:br>
              <a:rPr lang="en-US" b="1" dirty="0">
                <a:solidFill>
                  <a:srgbClr val="FFFFFF"/>
                </a:solidFill>
                <a:latin typeface="Times New Roman"/>
                <a:ea typeface="Source Sans Pro SemiBold"/>
                <a:cs typeface="Times New Roman"/>
              </a:rPr>
            </a:br>
            <a:r>
              <a:rPr lang="en-US" sz="900" b="1" dirty="0">
                <a:solidFill>
                  <a:schemeClr val="bg2">
                    <a:lumMod val="90000"/>
                    <a:lumOff val="10000"/>
                  </a:schemeClr>
                </a:solidFill>
                <a:latin typeface="Times New Roman"/>
                <a:ea typeface="Source Sans Pro SemiBold"/>
                <a:cs typeface="Times New Roman"/>
              </a:rPr>
              <a:t>/</a:t>
            </a:r>
            <a:br>
              <a:rPr lang="en-US" b="1" dirty="0">
                <a:latin typeface="Times New Roman"/>
              </a:rPr>
            </a:br>
            <a:r>
              <a:rPr lang="en-US" sz="5200" b="1" dirty="0">
                <a:latin typeface="Times New Roman"/>
                <a:ea typeface="Source Sans Pro SemiBold"/>
                <a:cs typeface="Times New Roman"/>
              </a:rPr>
              <a:t>    VLC media player</a:t>
            </a:r>
          </a:p>
        </p:txBody>
      </p:sp>
      <p:sp>
        <p:nvSpPr>
          <p:cNvPr id="3" name="Subtitle 2"/>
          <p:cNvSpPr>
            <a:spLocks noGrp="1"/>
          </p:cNvSpPr>
          <p:nvPr>
            <p:ph type="subTitle" idx="1"/>
          </p:nvPr>
        </p:nvSpPr>
        <p:spPr>
          <a:xfrm>
            <a:off x="457199" y="3840480"/>
            <a:ext cx="5996975" cy="2490016"/>
          </a:xfrm>
        </p:spPr>
        <p:txBody>
          <a:bodyPr vert="horz" lIns="91440" tIns="45720" rIns="91440" bIns="45720" rtlCol="0" anchor="ctr">
            <a:noAutofit/>
          </a:bodyPr>
          <a:lstStyle/>
          <a:p>
            <a:endParaRPr lang="en-US"/>
          </a:p>
          <a:p>
            <a:pPr algn="r"/>
            <a:r>
              <a:rPr lang="en-US" sz="2300" dirty="0">
                <a:latin typeface="Times New Roman"/>
                <a:cs typeface="Times New Roman"/>
              </a:rPr>
              <a:t>Jisha, </a:t>
            </a:r>
            <a:r>
              <a:rPr lang="en-US" sz="2300" dirty="0" err="1">
                <a:latin typeface="Times New Roman"/>
                <a:cs typeface="Times New Roman"/>
              </a:rPr>
              <a:t>Sarzila</a:t>
            </a:r>
            <a:r>
              <a:rPr lang="en-US" sz="2300" dirty="0">
                <a:latin typeface="Times New Roman"/>
                <a:cs typeface="Times New Roman"/>
              </a:rPr>
              <a:t> Sahrin</a:t>
            </a:r>
          </a:p>
          <a:p>
            <a:pPr algn="r"/>
            <a:r>
              <a:rPr lang="en-US" sz="2300" dirty="0">
                <a:latin typeface="Times New Roman"/>
                <a:cs typeface="Times New Roman"/>
              </a:rPr>
              <a:t>20-42526-1</a:t>
            </a:r>
          </a:p>
          <a:p>
            <a:pPr algn="r"/>
            <a:r>
              <a:rPr lang="en-US" sz="2300" dirty="0">
                <a:latin typeface="Times New Roman"/>
                <a:cs typeface="Times New Roman"/>
              </a:rPr>
              <a:t>HCI, section: [B]</a:t>
            </a:r>
          </a:p>
          <a:p>
            <a:pPr algn="r"/>
            <a:r>
              <a:rPr lang="en-US" sz="2300" dirty="0">
                <a:latin typeface="Times New Roman"/>
                <a:cs typeface="Times New Roman"/>
              </a:rPr>
              <a:t>Dept. of CSE</a:t>
            </a:r>
          </a:p>
          <a:p>
            <a:pPr algn="r"/>
            <a:r>
              <a:rPr lang="en-US" sz="2300" dirty="0">
                <a:latin typeface="Times New Roman"/>
                <a:cs typeface="Times New Roman"/>
              </a:rPr>
              <a:t>American Internation University – Bangladesh</a:t>
            </a:r>
          </a:p>
        </p:txBody>
      </p:sp>
      <p:pic>
        <p:nvPicPr>
          <p:cNvPr id="4" name="Picture 4" descr="Diagram&#10;&#10;Description automatically generated">
            <a:extLst>
              <a:ext uri="{FF2B5EF4-FFF2-40B4-BE49-F238E27FC236}">
                <a16:creationId xmlns:a16="http://schemas.microsoft.com/office/drawing/2014/main" id="{965A195B-E8B0-4682-B070-64FB8ACE9418}"/>
              </a:ext>
            </a:extLst>
          </p:cNvPr>
          <p:cNvPicPr>
            <a:picLocks noChangeAspect="1"/>
          </p:cNvPicPr>
          <p:nvPr/>
        </p:nvPicPr>
        <p:blipFill rotWithShape="1">
          <a:blip r:embed="rId3"/>
          <a:srcRect l="12884" r="39866"/>
          <a:stretch/>
        </p:blipFill>
        <p:spPr>
          <a:xfrm>
            <a:off x="7048316" y="1135173"/>
            <a:ext cx="4748792" cy="4748792"/>
          </a:xfrm>
          <a:custGeom>
            <a:avLst/>
            <a:gdLst/>
            <a:ahLst/>
            <a:cxnLst/>
            <a:rect l="l" t="t" r="r" b="b"/>
            <a:pathLst>
              <a:path w="3129592" h="3129592">
                <a:moveTo>
                  <a:pt x="1564796" y="0"/>
                </a:moveTo>
                <a:cubicBezTo>
                  <a:pt x="2429009" y="0"/>
                  <a:pt x="3129592" y="700583"/>
                  <a:pt x="3129592" y="1564796"/>
                </a:cubicBezTo>
                <a:cubicBezTo>
                  <a:pt x="3129592" y="2429009"/>
                  <a:pt x="2429009" y="3129592"/>
                  <a:pt x="1564796" y="3129592"/>
                </a:cubicBezTo>
                <a:cubicBezTo>
                  <a:pt x="700583" y="3129592"/>
                  <a:pt x="0" y="2429009"/>
                  <a:pt x="0" y="1564796"/>
                </a:cubicBezTo>
                <a:cubicBezTo>
                  <a:pt x="0" y="700583"/>
                  <a:pt x="700583" y="0"/>
                  <a:pt x="1564796" y="0"/>
                </a:cubicBezTo>
                <a:close/>
              </a:path>
            </a:pathLst>
          </a:custGeom>
        </p:spPr>
      </p:pic>
      <p:pic>
        <p:nvPicPr>
          <p:cNvPr id="5" name="Picture 5" descr="Chart, surface chart&#10;&#10;Description automatically generated">
            <a:extLst>
              <a:ext uri="{FF2B5EF4-FFF2-40B4-BE49-F238E27FC236}">
                <a16:creationId xmlns:a16="http://schemas.microsoft.com/office/drawing/2014/main" id="{FC45E51E-EEFE-8189-D957-1C8BB845DB83}"/>
              </a:ext>
            </a:extLst>
          </p:cNvPr>
          <p:cNvPicPr>
            <a:picLocks noChangeAspect="1"/>
          </p:cNvPicPr>
          <p:nvPr/>
        </p:nvPicPr>
        <p:blipFill>
          <a:blip r:embed="rId4"/>
          <a:stretch>
            <a:fillRect/>
          </a:stretch>
        </p:blipFill>
        <p:spPr>
          <a:xfrm>
            <a:off x="57867" y="2715733"/>
            <a:ext cx="1511475" cy="955778"/>
          </a:xfrm>
          <a:prstGeom prst="rect">
            <a:avLst/>
          </a:prstGeom>
        </p:spPr>
      </p:pic>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D2121-D097-B329-B5F8-03309930483F}"/>
              </a:ext>
            </a:extLst>
          </p:cNvPr>
          <p:cNvSpPr>
            <a:spLocks noGrp="1"/>
          </p:cNvSpPr>
          <p:nvPr>
            <p:ph type="body" sz="half" idx="2"/>
          </p:nvPr>
        </p:nvSpPr>
        <p:spPr>
          <a:xfrm>
            <a:off x="644769" y="636495"/>
            <a:ext cx="9099866" cy="2692256"/>
          </a:xfrm>
        </p:spPr>
        <p:txBody>
          <a:bodyPr vert="horz" lIns="91440" tIns="45720" rIns="91440" bIns="45720" rtlCol="0" anchor="t">
            <a:normAutofit fontScale="92500" lnSpcReduction="10000"/>
          </a:bodyPr>
          <a:lstStyle/>
          <a:p>
            <a:pPr algn="just">
              <a:lnSpc>
                <a:spcPct val="125000"/>
              </a:lnSpc>
            </a:pPr>
            <a:r>
              <a:rPr lang="en-US" sz="4100" dirty="0">
                <a:solidFill>
                  <a:srgbClr val="34C3F7"/>
                </a:solidFill>
              </a:rPr>
              <a:t>Mapping</a:t>
            </a:r>
            <a:r>
              <a:rPr lang="en-US" sz="2600" dirty="0"/>
              <a:t> </a:t>
            </a:r>
            <a:r>
              <a:rPr lang="en-US" sz="2800" dirty="0"/>
              <a:t>is the relationship between controls and their affects. When mapping uses spatial correspondence between the layout of the controls and the devices being controlled, it is easy to determine how to use them.  Human beings want the mapping to be ‘natural’. A good mapping contains good feedback.</a:t>
            </a:r>
          </a:p>
        </p:txBody>
      </p:sp>
      <p:pic>
        <p:nvPicPr>
          <p:cNvPr id="1028" name="Picture 4" descr="Making Maps: Students and Faculty Contribute to Global Mapping Event -  Christopher Newport University">
            <a:extLst>
              <a:ext uri="{FF2B5EF4-FFF2-40B4-BE49-F238E27FC236}">
                <a16:creationId xmlns:a16="http://schemas.microsoft.com/office/drawing/2014/main" id="{26A28B6F-991A-4577-AAA1-F20AB6CFB95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0081" b="9468"/>
          <a:stretch/>
        </p:blipFill>
        <p:spPr bwMode="auto">
          <a:xfrm>
            <a:off x="3254188" y="3529250"/>
            <a:ext cx="5342965" cy="2897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85914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453671" y="336516"/>
            <a:ext cx="10478551" cy="1085481"/>
          </a:xfrm>
          <a:ln>
            <a:noFill/>
          </a:ln>
        </p:spPr>
        <p:txBody>
          <a:bodyPr vert="horz" lIns="91440" tIns="45720" rIns="91440" bIns="45720" rtlCol="0" anchor="ctr">
            <a:noAutofit/>
          </a:bodyPr>
          <a:lstStyle/>
          <a:p>
            <a:pPr algn="ctr"/>
            <a:r>
              <a:rPr lang="en-US" b="0" dirty="0">
                <a:solidFill>
                  <a:srgbClr val="FA590F"/>
                </a:solidFill>
                <a:latin typeface="calibri light"/>
                <a:cs typeface="calibri light"/>
              </a:rPr>
              <a:t>Mapping Issue with VLC media player</a:t>
            </a:r>
          </a:p>
        </p:txBody>
      </p:sp>
      <p:sp>
        <p:nvSpPr>
          <p:cNvPr id="3" name="Content Placeholder 2">
            <a:extLst>
              <a:ext uri="{FF2B5EF4-FFF2-40B4-BE49-F238E27FC236}">
                <a16:creationId xmlns:a16="http://schemas.microsoft.com/office/drawing/2014/main" id="{690C7C81-B7FC-DE38-60B9-CBD94BFB8585}"/>
              </a:ext>
            </a:extLst>
          </p:cNvPr>
          <p:cNvSpPr>
            <a:spLocks noGrp="1"/>
          </p:cNvSpPr>
          <p:nvPr/>
        </p:nvSpPr>
        <p:spPr>
          <a:xfrm>
            <a:off x="6096000" y="1604308"/>
            <a:ext cx="4500282" cy="4106210"/>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2100" dirty="0">
                <a:latin typeface="Times New Roman"/>
                <a:cs typeface="Times New Roman"/>
              </a:rPr>
              <a:t>Keeping the video scene natural is more acceptable to humans. Here, the video effects menu has many buttons that allow users to adjust brightness, contrast, saturation, and so on. But these controls don’t have a clear relationship to their effect. This leads to making it challenging for users to understand what will happen when they use a particular control from the video effect buttons and it will be difficult to achieve their desired results. </a:t>
            </a:r>
          </a:p>
        </p:txBody>
      </p:sp>
      <p:pic>
        <p:nvPicPr>
          <p:cNvPr id="8" name="Picture 7">
            <a:extLst>
              <a:ext uri="{FF2B5EF4-FFF2-40B4-BE49-F238E27FC236}">
                <a16:creationId xmlns:a16="http://schemas.microsoft.com/office/drawing/2014/main" id="{35730836-77AD-4EAB-B326-4B6A390DC9A9}"/>
              </a:ext>
            </a:extLst>
          </p:cNvPr>
          <p:cNvPicPr>
            <a:picLocks noChangeAspect="1"/>
          </p:cNvPicPr>
          <p:nvPr/>
        </p:nvPicPr>
        <p:blipFill>
          <a:blip r:embed="rId2"/>
          <a:stretch>
            <a:fillRect/>
          </a:stretch>
        </p:blipFill>
        <p:spPr>
          <a:xfrm>
            <a:off x="1093696" y="1604308"/>
            <a:ext cx="4204446" cy="2229233"/>
          </a:xfrm>
          <a:prstGeom prst="rect">
            <a:avLst/>
          </a:prstGeom>
        </p:spPr>
      </p:pic>
      <p:pic>
        <p:nvPicPr>
          <p:cNvPr id="12" name="Picture 11">
            <a:extLst>
              <a:ext uri="{FF2B5EF4-FFF2-40B4-BE49-F238E27FC236}">
                <a16:creationId xmlns:a16="http://schemas.microsoft.com/office/drawing/2014/main" id="{F7D6CF38-5E70-4260-86F4-53C3847A0C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3696" y="4015853"/>
            <a:ext cx="4175736" cy="2352456"/>
          </a:xfrm>
          <a:prstGeom prst="rect">
            <a:avLst/>
          </a:prstGeom>
        </p:spPr>
      </p:pic>
    </p:spTree>
    <p:extLst>
      <p:ext uri="{BB962C8B-B14F-4D97-AF65-F5344CB8AC3E}">
        <p14:creationId xmlns:p14="http://schemas.microsoft.com/office/powerpoint/2010/main" val="1653033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9392F">
            <a:alpha val="90000"/>
          </a:srgbClr>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052B6BA-FEA9-B07E-AD23-665B72E56488}"/>
              </a:ext>
            </a:extLst>
          </p:cNvPr>
          <p:cNvSpPr txBox="1">
            <a:spLocks/>
          </p:cNvSpPr>
          <p:nvPr/>
        </p:nvSpPr>
        <p:spPr>
          <a:xfrm>
            <a:off x="1034142" y="1038163"/>
            <a:ext cx="10203996" cy="479899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rgbClr val="062B19"/>
                </a:solidFill>
                <a:latin typeface="Times New Roman"/>
                <a:ea typeface="+mj-lt"/>
                <a:cs typeface="+mj-lt"/>
              </a:rPr>
              <a:t>AFFORDANCE</a:t>
            </a:r>
            <a:endParaRPr lang="en-US" sz="7200" b="1" dirty="0">
              <a:solidFill>
                <a:srgbClr val="062B19"/>
              </a:solidFill>
              <a:latin typeface="Times New Roman"/>
            </a:endParaRPr>
          </a:p>
        </p:txBody>
      </p:sp>
      <p:sp>
        <p:nvSpPr>
          <p:cNvPr id="7" name="TextBox 6">
            <a:extLst>
              <a:ext uri="{FF2B5EF4-FFF2-40B4-BE49-F238E27FC236}">
                <a16:creationId xmlns:a16="http://schemas.microsoft.com/office/drawing/2014/main" id="{7EE49446-A89A-6D42-E4C7-EA1C974428F1}"/>
              </a:ext>
            </a:extLst>
          </p:cNvPr>
          <p:cNvSpPr txBox="1"/>
          <p:nvPr/>
        </p:nvSpPr>
        <p:spPr>
          <a:xfrm>
            <a:off x="616515" y="575414"/>
            <a:ext cx="11015075" cy="5576039"/>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9" name="Title 1">
            <a:extLst>
              <a:ext uri="{FF2B5EF4-FFF2-40B4-BE49-F238E27FC236}">
                <a16:creationId xmlns:a16="http://schemas.microsoft.com/office/drawing/2014/main" id="{5DFB3309-30ED-060A-82C7-C931DACC82E8}"/>
              </a:ext>
            </a:extLst>
          </p:cNvPr>
          <p:cNvSpPr txBox="1">
            <a:spLocks/>
          </p:cNvSpPr>
          <p:nvPr/>
        </p:nvSpPr>
        <p:spPr>
          <a:xfrm>
            <a:off x="675063" y="699961"/>
            <a:ext cx="10861611" cy="528960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rgbClr val="0C5230"/>
                </a:solidFill>
                <a:latin typeface="Times New Roman"/>
                <a:ea typeface="+mj-lt"/>
                <a:cs typeface="+mj-lt"/>
              </a:rPr>
              <a:t>SYSTEM IMAGE</a:t>
            </a:r>
            <a:endParaRPr lang="en-US" sz="7200" b="1" dirty="0">
              <a:solidFill>
                <a:srgbClr val="0C5230"/>
              </a:solidFill>
              <a:latin typeface="Times New Roman"/>
              <a:cs typeface="Times New Roman"/>
            </a:endParaRPr>
          </a:p>
        </p:txBody>
      </p:sp>
    </p:spTree>
    <p:extLst>
      <p:ext uri="{BB962C8B-B14F-4D97-AF65-F5344CB8AC3E}">
        <p14:creationId xmlns:p14="http://schemas.microsoft.com/office/powerpoint/2010/main" val="36101942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D2121-D097-B329-B5F8-03309930483F}"/>
              </a:ext>
            </a:extLst>
          </p:cNvPr>
          <p:cNvSpPr>
            <a:spLocks noGrp="1"/>
          </p:cNvSpPr>
          <p:nvPr>
            <p:ph type="body" sz="half" idx="2"/>
          </p:nvPr>
        </p:nvSpPr>
        <p:spPr>
          <a:xfrm>
            <a:off x="653733" y="595227"/>
            <a:ext cx="9010219" cy="2999619"/>
          </a:xfrm>
        </p:spPr>
        <p:txBody>
          <a:bodyPr vert="horz" lIns="91440" tIns="45720" rIns="91440" bIns="45720" rtlCol="0" anchor="t">
            <a:normAutofit fontScale="70000" lnSpcReduction="20000"/>
          </a:bodyPr>
          <a:lstStyle/>
          <a:p>
            <a:pPr algn="just">
              <a:lnSpc>
                <a:spcPct val="133000"/>
              </a:lnSpc>
            </a:pPr>
            <a:r>
              <a:rPr lang="en-US" sz="5400" dirty="0">
                <a:solidFill>
                  <a:srgbClr val="34C3F7"/>
                </a:solidFill>
              </a:rPr>
              <a:t>System-Image</a:t>
            </a:r>
            <a:r>
              <a:rPr lang="en-US" sz="4900" dirty="0"/>
              <a:t> </a:t>
            </a:r>
            <a:r>
              <a:rPr lang="en-US" sz="3600" dirty="0"/>
              <a:t>is the visible part of a device. The designer only talks to the user through the system image. System image refers to the user's mental model, which is the conceptual model of the way something works. If the system image doesn't make the design model clear, then the user will create a different model through their interaction. </a:t>
            </a:r>
          </a:p>
        </p:txBody>
      </p:sp>
      <p:pic>
        <p:nvPicPr>
          <p:cNvPr id="2052" name="Picture 4" descr="System Vector Art, Icons, and Graphics for Free Download">
            <a:extLst>
              <a:ext uri="{FF2B5EF4-FFF2-40B4-BE49-F238E27FC236}">
                <a16:creationId xmlns:a16="http://schemas.microsoft.com/office/drawing/2014/main" id="{8522A182-2579-47BB-ABED-E8E370B5FB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28489" y="3711389"/>
            <a:ext cx="3961840" cy="2862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5075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A80E4005-DD9E-7594-FC22-5205EF98434A}"/>
              </a:ext>
            </a:extLst>
          </p:cNvPr>
          <p:cNvSpPr>
            <a:spLocks noGrp="1"/>
          </p:cNvSpPr>
          <p:nvPr>
            <p:ph type="title"/>
          </p:nvPr>
        </p:nvSpPr>
        <p:spPr>
          <a:xfrm>
            <a:off x="71718" y="381000"/>
            <a:ext cx="10748682" cy="1325564"/>
          </a:xfrm>
        </p:spPr>
        <p:txBody>
          <a:bodyPr vert="horz" lIns="91440" tIns="45720" rIns="91440" bIns="45720" rtlCol="0" anchor="ctr">
            <a:noAutofit/>
          </a:bodyPr>
          <a:lstStyle/>
          <a:p>
            <a:pPr algn="ctr"/>
            <a:r>
              <a:rPr lang="en-US" b="0" dirty="0">
                <a:solidFill>
                  <a:srgbClr val="FA590F"/>
                </a:solidFill>
                <a:latin typeface="calibri light"/>
                <a:ea typeface="calibri light"/>
                <a:cs typeface="calibri light"/>
              </a:rPr>
              <a:t>System Image Issue with VLC media player </a:t>
            </a:r>
            <a:endParaRPr lang="en-US" dirty="0">
              <a:solidFill>
                <a:srgbClr val="FA590F"/>
              </a:solidFill>
            </a:endParaRPr>
          </a:p>
        </p:txBody>
      </p:sp>
      <p:pic>
        <p:nvPicPr>
          <p:cNvPr id="11" name="Picture 10">
            <a:extLst>
              <a:ext uri="{FF2B5EF4-FFF2-40B4-BE49-F238E27FC236}">
                <a16:creationId xmlns:a16="http://schemas.microsoft.com/office/drawing/2014/main" id="{89C82B5B-F730-4C84-A499-93FBA93F01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222" y="2169460"/>
            <a:ext cx="3627119" cy="2389516"/>
          </a:xfrm>
          <a:prstGeom prst="rect">
            <a:avLst/>
          </a:prstGeom>
        </p:spPr>
      </p:pic>
      <p:pic>
        <p:nvPicPr>
          <p:cNvPr id="13" name="Picture 12">
            <a:extLst>
              <a:ext uri="{FF2B5EF4-FFF2-40B4-BE49-F238E27FC236}">
                <a16:creationId xmlns:a16="http://schemas.microsoft.com/office/drawing/2014/main" id="{E274ED46-ABEE-42BC-8334-E05A56B2CA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0727" y="1706564"/>
            <a:ext cx="6568440" cy="4274820"/>
          </a:xfrm>
          <a:prstGeom prst="rect">
            <a:avLst/>
          </a:prstGeom>
        </p:spPr>
      </p:pic>
      <p:pic>
        <p:nvPicPr>
          <p:cNvPr id="15" name="Graphic 14" descr="Back with solid fill">
            <a:extLst>
              <a:ext uri="{FF2B5EF4-FFF2-40B4-BE49-F238E27FC236}">
                <a16:creationId xmlns:a16="http://schemas.microsoft.com/office/drawing/2014/main" id="{09CAF956-BAFE-4314-9E2C-778BA6DE6A6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342951" y="3304206"/>
            <a:ext cx="469935" cy="469935"/>
          </a:xfrm>
          <a:prstGeom prst="rect">
            <a:avLst/>
          </a:prstGeom>
        </p:spPr>
      </p:pic>
    </p:spTree>
    <p:extLst>
      <p:ext uri="{BB962C8B-B14F-4D97-AF65-F5344CB8AC3E}">
        <p14:creationId xmlns:p14="http://schemas.microsoft.com/office/powerpoint/2010/main" val="26536119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A80E4005-DD9E-7594-FC22-5205EF98434A}"/>
              </a:ext>
            </a:extLst>
          </p:cNvPr>
          <p:cNvSpPr>
            <a:spLocks noGrp="1"/>
          </p:cNvSpPr>
          <p:nvPr>
            <p:ph type="title"/>
          </p:nvPr>
        </p:nvSpPr>
        <p:spPr>
          <a:xfrm>
            <a:off x="71718" y="381000"/>
            <a:ext cx="10748682" cy="1232647"/>
          </a:xfrm>
        </p:spPr>
        <p:txBody>
          <a:bodyPr vert="horz" lIns="91440" tIns="45720" rIns="91440" bIns="45720" rtlCol="0" anchor="ctr">
            <a:noAutofit/>
          </a:bodyPr>
          <a:lstStyle/>
          <a:p>
            <a:pPr algn="ctr"/>
            <a:r>
              <a:rPr lang="en-US" b="0" dirty="0">
                <a:solidFill>
                  <a:srgbClr val="FA590F"/>
                </a:solidFill>
                <a:latin typeface="calibri light"/>
                <a:ea typeface="calibri light"/>
                <a:cs typeface="calibri light"/>
              </a:rPr>
              <a:t>System Image Issue with VLC media player </a:t>
            </a:r>
            <a:endParaRPr lang="en-US" dirty="0">
              <a:solidFill>
                <a:srgbClr val="FA590F"/>
              </a:solidFill>
            </a:endParaRPr>
          </a:p>
        </p:txBody>
      </p:sp>
      <p:sp>
        <p:nvSpPr>
          <p:cNvPr id="8" name="Content Placeholder 2">
            <a:extLst>
              <a:ext uri="{FF2B5EF4-FFF2-40B4-BE49-F238E27FC236}">
                <a16:creationId xmlns:a16="http://schemas.microsoft.com/office/drawing/2014/main" id="{ECB0F2DF-A5DE-46D1-8757-6C41BB5A2204}"/>
              </a:ext>
            </a:extLst>
          </p:cNvPr>
          <p:cNvSpPr>
            <a:spLocks noGrp="1"/>
          </p:cNvSpPr>
          <p:nvPr/>
        </p:nvSpPr>
        <p:spPr>
          <a:xfrm>
            <a:off x="5038165" y="1613647"/>
            <a:ext cx="5540189" cy="3039034"/>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6000"/>
              </a:lnSpc>
            </a:pPr>
            <a:r>
              <a:rPr lang="en-US" sz="2100" dirty="0">
                <a:latin typeface="Times New Roman"/>
                <a:cs typeface="Times New Roman"/>
              </a:rPr>
              <a:t>The possible level of customization for the system image is limited. While it has a robust set of features, the interface is not as eye-catching as some of its competitors. Besides, functions are easily accessible through menus, buttons, or keyboard shortcuts, but the user is unaware of it. That leads to making the software appear outdated, which may discourage many users from using or trying this software. </a:t>
            </a:r>
          </a:p>
        </p:txBody>
      </p:sp>
      <p:pic>
        <p:nvPicPr>
          <p:cNvPr id="3" name="Picture 2">
            <a:extLst>
              <a:ext uri="{FF2B5EF4-FFF2-40B4-BE49-F238E27FC236}">
                <a16:creationId xmlns:a16="http://schemas.microsoft.com/office/drawing/2014/main" id="{84B1BC70-78EF-4F60-8555-0BA0DE1AB0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965" y="1775012"/>
            <a:ext cx="3397624" cy="3290719"/>
          </a:xfrm>
          <a:prstGeom prst="rect">
            <a:avLst/>
          </a:prstGeom>
        </p:spPr>
      </p:pic>
      <p:sp>
        <p:nvSpPr>
          <p:cNvPr id="9" name="Content Placeholder 2">
            <a:extLst>
              <a:ext uri="{FF2B5EF4-FFF2-40B4-BE49-F238E27FC236}">
                <a16:creationId xmlns:a16="http://schemas.microsoft.com/office/drawing/2014/main" id="{B6359935-BFE8-4E97-8D51-7F75BB6CF2DF}"/>
              </a:ext>
            </a:extLst>
          </p:cNvPr>
          <p:cNvSpPr>
            <a:spLocks noGrp="1"/>
          </p:cNvSpPr>
          <p:nvPr/>
        </p:nvSpPr>
        <p:spPr>
          <a:xfrm>
            <a:off x="5136777" y="4921623"/>
            <a:ext cx="5316070" cy="1371601"/>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12000"/>
              </a:lnSpc>
            </a:pPr>
            <a:r>
              <a:rPr lang="en-US" sz="1850" dirty="0">
                <a:solidFill>
                  <a:srgbClr val="0070C0"/>
                </a:solidFill>
                <a:latin typeface="Times New Roman" panose="02020603050405020304" pitchFamily="18" charset="0"/>
                <a:cs typeface="Times New Roman" panose="02020603050405020304" pitchFamily="18" charset="0"/>
              </a:rPr>
              <a:t>Humans create their own mental models.  That’s why,  it is saying that </a:t>
            </a:r>
            <a:r>
              <a:rPr lang="en-US" sz="1850" i="1" dirty="0">
                <a:solidFill>
                  <a:srgbClr val="0070C0"/>
                </a:solidFill>
                <a:latin typeface="Times New Roman" panose="02020603050405020304" pitchFamily="18" charset="0"/>
                <a:cs typeface="Times New Roman" panose="02020603050405020304" pitchFamily="18" charset="0"/>
              </a:rPr>
              <a:t>good conceptual models are the key to understandable, enjoyable products: good communication is the key to good conceptual models</a:t>
            </a:r>
            <a:r>
              <a:rPr lang="en-US" sz="1850" dirty="0">
                <a:solidFill>
                  <a:srgbClr val="0070C0"/>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667910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9392F">
            <a:alpha val="90000"/>
          </a:srgbClr>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052B6BA-FEA9-B07E-AD23-665B72E56488}"/>
              </a:ext>
            </a:extLst>
          </p:cNvPr>
          <p:cNvSpPr txBox="1">
            <a:spLocks/>
          </p:cNvSpPr>
          <p:nvPr/>
        </p:nvSpPr>
        <p:spPr>
          <a:xfrm>
            <a:off x="1034142" y="1038163"/>
            <a:ext cx="10203996" cy="479899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rgbClr val="062B19"/>
                </a:solidFill>
                <a:latin typeface="Times New Roman"/>
                <a:ea typeface="+mj-lt"/>
                <a:cs typeface="+mj-lt"/>
              </a:rPr>
              <a:t>AFFORDANCE</a:t>
            </a:r>
            <a:endParaRPr lang="en-US" sz="7200" b="1" dirty="0">
              <a:solidFill>
                <a:srgbClr val="062B19"/>
              </a:solidFill>
              <a:latin typeface="Times New Roman"/>
            </a:endParaRPr>
          </a:p>
        </p:txBody>
      </p:sp>
      <p:sp>
        <p:nvSpPr>
          <p:cNvPr id="7" name="TextBox 6">
            <a:extLst>
              <a:ext uri="{FF2B5EF4-FFF2-40B4-BE49-F238E27FC236}">
                <a16:creationId xmlns:a16="http://schemas.microsoft.com/office/drawing/2014/main" id="{7EE49446-A89A-6D42-E4C7-EA1C974428F1}"/>
              </a:ext>
            </a:extLst>
          </p:cNvPr>
          <p:cNvSpPr txBox="1"/>
          <p:nvPr/>
        </p:nvSpPr>
        <p:spPr>
          <a:xfrm>
            <a:off x="616515" y="575414"/>
            <a:ext cx="11015075" cy="5576039"/>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9" name="Title 1">
            <a:extLst>
              <a:ext uri="{FF2B5EF4-FFF2-40B4-BE49-F238E27FC236}">
                <a16:creationId xmlns:a16="http://schemas.microsoft.com/office/drawing/2014/main" id="{5DFB3309-30ED-060A-82C7-C931DACC82E8}"/>
              </a:ext>
            </a:extLst>
          </p:cNvPr>
          <p:cNvSpPr txBox="1">
            <a:spLocks/>
          </p:cNvSpPr>
          <p:nvPr/>
        </p:nvSpPr>
        <p:spPr>
          <a:xfrm>
            <a:off x="675063" y="699961"/>
            <a:ext cx="10861611" cy="528960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rgbClr val="0C5230"/>
                </a:solidFill>
                <a:latin typeface="Times New Roman"/>
                <a:cs typeface="Times New Roman"/>
              </a:rPr>
              <a:t>GULF OF EXECUTION</a:t>
            </a:r>
          </a:p>
          <a:p>
            <a:r>
              <a:rPr lang="en-US" sz="7200" b="1" dirty="0">
                <a:solidFill>
                  <a:srgbClr val="0070C0"/>
                </a:solidFill>
                <a:latin typeface="Times New Roman"/>
                <a:cs typeface="Times New Roman"/>
              </a:rPr>
              <a:t>&amp;</a:t>
            </a:r>
          </a:p>
          <a:p>
            <a:r>
              <a:rPr lang="en-US" sz="7200" b="1" dirty="0">
                <a:solidFill>
                  <a:srgbClr val="0C5230"/>
                </a:solidFill>
                <a:latin typeface="Times New Roman"/>
                <a:cs typeface="Times New Roman"/>
              </a:rPr>
              <a:t>GULF OF EVALUATION</a:t>
            </a:r>
            <a:endParaRPr lang="en-US" sz="7200" b="1" dirty="0">
              <a:solidFill>
                <a:srgbClr val="0C5230"/>
              </a:solidFill>
              <a:latin typeface="Times New Roman"/>
              <a:cs typeface="Calibri Light" panose="020F0302020204030204"/>
            </a:endParaRPr>
          </a:p>
        </p:txBody>
      </p:sp>
    </p:spTree>
    <p:extLst>
      <p:ext uri="{BB962C8B-B14F-4D97-AF65-F5344CB8AC3E}">
        <p14:creationId xmlns:p14="http://schemas.microsoft.com/office/powerpoint/2010/main" val="40740670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D2121-D097-B329-B5F8-03309930483F}"/>
              </a:ext>
            </a:extLst>
          </p:cNvPr>
          <p:cNvSpPr>
            <a:spLocks noGrp="1"/>
          </p:cNvSpPr>
          <p:nvPr>
            <p:ph type="body" sz="half" idx="2"/>
          </p:nvPr>
        </p:nvSpPr>
        <p:spPr>
          <a:xfrm>
            <a:off x="644769" y="592853"/>
            <a:ext cx="5534967" cy="2039815"/>
          </a:xfrm>
        </p:spPr>
        <p:txBody>
          <a:bodyPr vert="horz" lIns="91440" tIns="45720" rIns="91440" bIns="45720" rtlCol="0" anchor="t">
            <a:normAutofit/>
          </a:bodyPr>
          <a:lstStyle/>
          <a:p>
            <a:pPr algn="just">
              <a:lnSpc>
                <a:spcPct val="125000"/>
              </a:lnSpc>
            </a:pPr>
            <a:r>
              <a:rPr lang="en-US" sz="1900" i="1" dirty="0"/>
              <a:t>When people use something, they face two gulfs; the Gulfs of Execution, where they try to figure out how it operates, and the Gulf of Evaluation, where they try to figure out what happened.</a:t>
            </a:r>
          </a:p>
          <a:p>
            <a:pPr algn="just">
              <a:lnSpc>
                <a:spcPct val="125000"/>
              </a:lnSpc>
            </a:pPr>
            <a:endParaRPr lang="en-US" sz="3400" dirty="0"/>
          </a:p>
        </p:txBody>
      </p:sp>
      <p:pic>
        <p:nvPicPr>
          <p:cNvPr id="3074" name="Picture 2" descr="The Two UX Gulfs: Evaluation and Execution">
            <a:extLst>
              <a:ext uri="{FF2B5EF4-FFF2-40B4-BE49-F238E27FC236}">
                <a16:creationId xmlns:a16="http://schemas.microsoft.com/office/drawing/2014/main" id="{1B10D46E-1BAA-4A79-B942-213E8EBA854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30944" y="592853"/>
            <a:ext cx="3695943" cy="1979097"/>
          </a:xfrm>
          <a:prstGeom prst="rect">
            <a:avLst/>
          </a:prstGeom>
          <a:noFill/>
          <a:extLst>
            <a:ext uri="{909E8E84-426E-40DD-AFC4-6F175D3DCCD1}">
              <a14:hiddenFill xmlns:a14="http://schemas.microsoft.com/office/drawing/2010/main">
                <a:solidFill>
                  <a:srgbClr val="FFFFFF"/>
                </a:solidFill>
              </a14:hiddenFill>
            </a:ext>
          </a:extLst>
        </p:spPr>
      </p:pic>
      <p:sp>
        <p:nvSpPr>
          <p:cNvPr id="7" name="Text Placeholder 3">
            <a:extLst>
              <a:ext uri="{FF2B5EF4-FFF2-40B4-BE49-F238E27FC236}">
                <a16:creationId xmlns:a16="http://schemas.microsoft.com/office/drawing/2014/main" id="{D2E936E4-585C-4EAA-B551-54445622724E}"/>
              </a:ext>
            </a:extLst>
          </p:cNvPr>
          <p:cNvSpPr txBox="1">
            <a:spLocks/>
          </p:cNvSpPr>
          <p:nvPr/>
        </p:nvSpPr>
        <p:spPr>
          <a:xfrm>
            <a:off x="644769" y="2723103"/>
            <a:ext cx="9482120" cy="3888713"/>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lnSpc>
                <a:spcPct val="125000"/>
              </a:lnSpc>
            </a:pPr>
            <a:r>
              <a:rPr lang="en-US" sz="3800" dirty="0">
                <a:solidFill>
                  <a:srgbClr val="34C3F7"/>
                </a:solidFill>
              </a:rPr>
              <a:t>Gulf of Execution</a:t>
            </a:r>
            <a:r>
              <a:rPr lang="en-US" sz="3800" dirty="0"/>
              <a:t> </a:t>
            </a:r>
            <a:r>
              <a:rPr lang="en-US" sz="2600" dirty="0"/>
              <a:t>is the gap of execution between the mental model and affordance. It refers to how well the system allows someone to do their intended actions directly. </a:t>
            </a:r>
          </a:p>
          <a:p>
            <a:pPr algn="just">
              <a:lnSpc>
                <a:spcPct val="125000"/>
              </a:lnSpc>
            </a:pPr>
            <a:r>
              <a:rPr lang="en-US" sz="3800" dirty="0">
                <a:solidFill>
                  <a:srgbClr val="34C3F7"/>
                </a:solidFill>
              </a:rPr>
              <a:t>Gulf of Evaluation</a:t>
            </a:r>
            <a:r>
              <a:rPr lang="en-US" sz="3800" dirty="0"/>
              <a:t> </a:t>
            </a:r>
            <a:r>
              <a:rPr lang="en-US" sz="2600" dirty="0"/>
              <a:t>refers to how well the system provides a visible state of the user's intentions and expectations, that is immediately observable and interpretable. </a:t>
            </a:r>
          </a:p>
          <a:p>
            <a:pPr algn="just">
              <a:lnSpc>
                <a:spcPct val="125000"/>
              </a:lnSpc>
            </a:pPr>
            <a:endParaRPr lang="en-US" sz="3400" dirty="0"/>
          </a:p>
        </p:txBody>
      </p:sp>
    </p:spTree>
    <p:extLst>
      <p:ext uri="{BB962C8B-B14F-4D97-AF65-F5344CB8AC3E}">
        <p14:creationId xmlns:p14="http://schemas.microsoft.com/office/powerpoint/2010/main" val="4247149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453671" y="336516"/>
            <a:ext cx="9715261" cy="1085481"/>
          </a:xfrm>
          <a:ln>
            <a:noFill/>
          </a:ln>
        </p:spPr>
        <p:txBody>
          <a:bodyPr vert="horz" lIns="91440" tIns="45720" rIns="91440" bIns="45720" rtlCol="0" anchor="ctr">
            <a:noAutofit/>
          </a:bodyPr>
          <a:lstStyle/>
          <a:p>
            <a:pPr algn="ctr"/>
            <a:r>
              <a:rPr lang="en-US" b="0" dirty="0">
                <a:solidFill>
                  <a:srgbClr val="FA590F"/>
                </a:solidFill>
                <a:latin typeface="calibri light"/>
                <a:cs typeface="calibri light"/>
              </a:rPr>
              <a:t>Gulf of Execution Issue with </a:t>
            </a:r>
            <a:br>
              <a:rPr lang="en-US" b="0" dirty="0">
                <a:solidFill>
                  <a:srgbClr val="FA590F"/>
                </a:solidFill>
                <a:latin typeface="calibri light"/>
                <a:cs typeface="calibri light"/>
              </a:rPr>
            </a:br>
            <a:r>
              <a:rPr lang="en-US" b="0" dirty="0">
                <a:solidFill>
                  <a:srgbClr val="FA590F"/>
                </a:solidFill>
                <a:latin typeface="calibri light"/>
                <a:cs typeface="calibri light"/>
              </a:rPr>
              <a:t>VLC media player</a:t>
            </a:r>
          </a:p>
        </p:txBody>
      </p:sp>
      <p:sp>
        <p:nvSpPr>
          <p:cNvPr id="3" name="Content Placeholder 2">
            <a:extLst>
              <a:ext uri="{FF2B5EF4-FFF2-40B4-BE49-F238E27FC236}">
                <a16:creationId xmlns:a16="http://schemas.microsoft.com/office/drawing/2014/main" id="{690C7C81-B7FC-DE38-60B9-CBD94BFB8585}"/>
              </a:ext>
            </a:extLst>
          </p:cNvPr>
          <p:cNvSpPr>
            <a:spLocks noGrp="1"/>
          </p:cNvSpPr>
          <p:nvPr/>
        </p:nvSpPr>
        <p:spPr>
          <a:xfrm>
            <a:off x="572756" y="4375868"/>
            <a:ext cx="7275007" cy="2366575"/>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10000"/>
              </a:lnSpc>
            </a:pPr>
            <a:r>
              <a:rPr lang="en-US" sz="2100" dirty="0">
                <a:latin typeface="Times New Roman"/>
                <a:cs typeface="Times New Roman"/>
              </a:rPr>
              <a:t>Here, the issue is the complexity of this software's interface. One of them is the playlist feature is not immediately visible in VLC media player, when the software is launched. The playlist provides a wide range of options for creating and managing playlists, but these options are difficult to navigate or use and hard to remember. That leads users to be confused or frustrated.</a:t>
            </a:r>
          </a:p>
        </p:txBody>
      </p:sp>
      <p:pic>
        <p:nvPicPr>
          <p:cNvPr id="6" name="Picture 5">
            <a:extLst>
              <a:ext uri="{FF2B5EF4-FFF2-40B4-BE49-F238E27FC236}">
                <a16:creationId xmlns:a16="http://schemas.microsoft.com/office/drawing/2014/main" id="{CFEAAC43-47D7-453A-BF7C-CA46B9089DF6}"/>
              </a:ext>
            </a:extLst>
          </p:cNvPr>
          <p:cNvPicPr>
            <a:picLocks noChangeAspect="1"/>
          </p:cNvPicPr>
          <p:nvPr/>
        </p:nvPicPr>
        <p:blipFill rotWithShape="1">
          <a:blip r:embed="rId2">
            <a:extLst>
              <a:ext uri="{28A0092B-C50C-407E-A947-70E740481C1C}">
                <a14:useLocalDpi xmlns:a14="http://schemas.microsoft.com/office/drawing/2010/main" val="0"/>
              </a:ext>
            </a:extLst>
          </a:blip>
          <a:srcRect l="25488"/>
          <a:stretch/>
        </p:blipFill>
        <p:spPr>
          <a:xfrm>
            <a:off x="572756" y="1662814"/>
            <a:ext cx="3547068" cy="2523713"/>
          </a:xfrm>
          <a:prstGeom prst="rect">
            <a:avLst/>
          </a:prstGeom>
        </p:spPr>
      </p:pic>
      <p:pic>
        <p:nvPicPr>
          <p:cNvPr id="8" name="Picture 7">
            <a:extLst>
              <a:ext uri="{FF2B5EF4-FFF2-40B4-BE49-F238E27FC236}">
                <a16:creationId xmlns:a16="http://schemas.microsoft.com/office/drawing/2014/main" id="{6635CC35-14F2-4580-B2A0-AD2DA06CF36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45281" y="1819952"/>
            <a:ext cx="4723651" cy="2366575"/>
          </a:xfrm>
          <a:prstGeom prst="rect">
            <a:avLst/>
          </a:prstGeom>
        </p:spPr>
      </p:pic>
      <p:pic>
        <p:nvPicPr>
          <p:cNvPr id="10" name="Graphic 9" descr="Back with solid fill">
            <a:extLst>
              <a:ext uri="{FF2B5EF4-FFF2-40B4-BE49-F238E27FC236}">
                <a16:creationId xmlns:a16="http://schemas.microsoft.com/office/drawing/2014/main" id="{2D3C2C7D-9334-4AD7-AE9F-3E205B5E599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402389" y="2620707"/>
            <a:ext cx="808293" cy="808293"/>
          </a:xfrm>
          <a:prstGeom prst="rect">
            <a:avLst/>
          </a:prstGeom>
        </p:spPr>
      </p:pic>
    </p:spTree>
    <p:extLst>
      <p:ext uri="{BB962C8B-B14F-4D97-AF65-F5344CB8AC3E}">
        <p14:creationId xmlns:p14="http://schemas.microsoft.com/office/powerpoint/2010/main" val="33649569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A80E4005-DD9E-7594-FC22-5205EF98434A}"/>
              </a:ext>
            </a:extLst>
          </p:cNvPr>
          <p:cNvSpPr>
            <a:spLocks noGrp="1"/>
          </p:cNvSpPr>
          <p:nvPr>
            <p:ph type="title"/>
          </p:nvPr>
        </p:nvSpPr>
        <p:spPr>
          <a:xfrm>
            <a:off x="71718" y="381000"/>
            <a:ext cx="10288133" cy="1325564"/>
          </a:xfrm>
        </p:spPr>
        <p:txBody>
          <a:bodyPr vert="horz" lIns="91440" tIns="45720" rIns="91440" bIns="45720" rtlCol="0" anchor="ctr">
            <a:noAutofit/>
          </a:bodyPr>
          <a:lstStyle/>
          <a:p>
            <a:pPr algn="ctr"/>
            <a:r>
              <a:rPr lang="en-US" b="0" dirty="0">
                <a:solidFill>
                  <a:srgbClr val="FA590F"/>
                </a:solidFill>
                <a:latin typeface="calibri light"/>
                <a:ea typeface="calibri light"/>
                <a:cs typeface="calibri light"/>
              </a:rPr>
              <a:t>Gulf of Evaluation Issue with </a:t>
            </a:r>
            <a:br>
              <a:rPr lang="en-US" b="0" dirty="0">
                <a:solidFill>
                  <a:srgbClr val="FA590F"/>
                </a:solidFill>
                <a:latin typeface="calibri light"/>
                <a:ea typeface="calibri light"/>
                <a:cs typeface="calibri light"/>
              </a:rPr>
            </a:br>
            <a:r>
              <a:rPr lang="en-US" b="0" dirty="0">
                <a:solidFill>
                  <a:srgbClr val="FA590F"/>
                </a:solidFill>
                <a:latin typeface="calibri light"/>
                <a:ea typeface="calibri light"/>
                <a:cs typeface="calibri light"/>
              </a:rPr>
              <a:t>VLC media player </a:t>
            </a:r>
            <a:endParaRPr lang="en-US" dirty="0">
              <a:solidFill>
                <a:srgbClr val="FA590F"/>
              </a:solidFill>
            </a:endParaRPr>
          </a:p>
        </p:txBody>
      </p:sp>
      <p:sp>
        <p:nvSpPr>
          <p:cNvPr id="8" name="Content Placeholder 2">
            <a:extLst>
              <a:ext uri="{FF2B5EF4-FFF2-40B4-BE49-F238E27FC236}">
                <a16:creationId xmlns:a16="http://schemas.microsoft.com/office/drawing/2014/main" id="{ECB0F2DF-A5DE-46D1-8757-6C41BB5A2204}"/>
              </a:ext>
            </a:extLst>
          </p:cNvPr>
          <p:cNvSpPr>
            <a:spLocks noGrp="1"/>
          </p:cNvSpPr>
          <p:nvPr/>
        </p:nvSpPr>
        <p:spPr>
          <a:xfrm>
            <a:off x="5898381" y="2160394"/>
            <a:ext cx="4813162" cy="3456635"/>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en-US" sz="2100" dirty="0">
                <a:latin typeface="Times New Roman"/>
                <a:cs typeface="Times New Roman"/>
              </a:rPr>
              <a:t>Sometimes, VLC media player failed to open files or read input and other errors. But the lack of giving clear error messages or feedback arise Gulf of Evaluation. And users may struggle to understand why the software is not working correctly or how to fix the issue without more clear and concise feedback.</a:t>
            </a:r>
          </a:p>
        </p:txBody>
      </p:sp>
      <p:pic>
        <p:nvPicPr>
          <p:cNvPr id="4102" name="Picture 6" descr="VLC Your input can’t be opened">
            <a:extLst>
              <a:ext uri="{FF2B5EF4-FFF2-40B4-BE49-F238E27FC236}">
                <a16:creationId xmlns:a16="http://schemas.microsoft.com/office/drawing/2014/main" id="{673A7AA4-B74D-448E-9FDF-3E5CB0B886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7254" y="2160395"/>
            <a:ext cx="4679971" cy="31572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0583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12715-B907-AFCB-8B95-0B0D799F0D08}"/>
              </a:ext>
            </a:extLst>
          </p:cNvPr>
          <p:cNvSpPr>
            <a:spLocks noGrp="1"/>
          </p:cNvSpPr>
          <p:nvPr>
            <p:ph type="title"/>
          </p:nvPr>
        </p:nvSpPr>
        <p:spPr>
          <a:xfrm>
            <a:off x="457200" y="668049"/>
            <a:ext cx="9289596" cy="1217601"/>
          </a:xfrm>
        </p:spPr>
        <p:txBody>
          <a:bodyPr>
            <a:normAutofit/>
          </a:bodyPr>
          <a:lstStyle/>
          <a:p>
            <a:r>
              <a:rPr lang="en-US" sz="5200" dirty="0"/>
              <a:t>Table of Contents</a:t>
            </a:r>
          </a:p>
        </p:txBody>
      </p:sp>
      <p:sp>
        <p:nvSpPr>
          <p:cNvPr id="4" name="Text Placeholder 3">
            <a:extLst>
              <a:ext uri="{FF2B5EF4-FFF2-40B4-BE49-F238E27FC236}">
                <a16:creationId xmlns:a16="http://schemas.microsoft.com/office/drawing/2014/main" id="{B92BC9B1-B27E-B30B-148E-1B9906126FE2}"/>
              </a:ext>
            </a:extLst>
          </p:cNvPr>
          <p:cNvSpPr>
            <a:spLocks noGrp="1"/>
          </p:cNvSpPr>
          <p:nvPr>
            <p:ph type="body" sz="half" idx="2"/>
          </p:nvPr>
        </p:nvSpPr>
        <p:spPr>
          <a:xfrm>
            <a:off x="457200" y="2324482"/>
            <a:ext cx="9289596" cy="3544506"/>
          </a:xfrm>
        </p:spPr>
        <p:txBody>
          <a:bodyPr vert="horz" lIns="91440" tIns="45720" rIns="91440" bIns="45720" rtlCol="0" anchor="t">
            <a:normAutofit lnSpcReduction="10000"/>
          </a:bodyPr>
          <a:lstStyle/>
          <a:p>
            <a:pPr marL="457200" indent="-457200" algn="just">
              <a:lnSpc>
                <a:spcPct val="135000"/>
              </a:lnSpc>
              <a:buAutoNum type="arabicPeriod"/>
            </a:pPr>
            <a:r>
              <a:rPr lang="en-US" dirty="0"/>
              <a:t>Affordance</a:t>
            </a:r>
            <a:endParaRPr lang="en-US"/>
          </a:p>
          <a:p>
            <a:pPr marL="457200" indent="-457200" algn="just">
              <a:lnSpc>
                <a:spcPct val="135000"/>
              </a:lnSpc>
              <a:buAutoNum type="arabicPeriod"/>
            </a:pPr>
            <a:r>
              <a:rPr lang="en-US" dirty="0"/>
              <a:t>Visibility</a:t>
            </a:r>
          </a:p>
          <a:p>
            <a:pPr marL="457200" indent="-457200" algn="just">
              <a:lnSpc>
                <a:spcPct val="135000"/>
              </a:lnSpc>
              <a:buAutoNum type="arabicPeriod"/>
            </a:pPr>
            <a:r>
              <a:rPr lang="en-US" dirty="0"/>
              <a:t>Mapping</a:t>
            </a:r>
          </a:p>
          <a:p>
            <a:pPr marL="457200" indent="-457200" algn="just">
              <a:lnSpc>
                <a:spcPct val="135000"/>
              </a:lnSpc>
              <a:buAutoNum type="arabicPeriod"/>
            </a:pPr>
            <a:r>
              <a:rPr lang="en-US" dirty="0"/>
              <a:t>System Image</a:t>
            </a:r>
          </a:p>
          <a:p>
            <a:pPr marL="457200" indent="-457200" algn="just">
              <a:lnSpc>
                <a:spcPct val="135000"/>
              </a:lnSpc>
              <a:buAutoNum type="arabicPeriod"/>
            </a:pPr>
            <a:r>
              <a:rPr lang="en-US" dirty="0"/>
              <a:t>Gulf of Execution</a:t>
            </a:r>
          </a:p>
          <a:p>
            <a:pPr marL="457200" indent="-457200" algn="just">
              <a:lnSpc>
                <a:spcPct val="135000"/>
              </a:lnSpc>
              <a:buAutoNum type="arabicPeriod"/>
            </a:pPr>
            <a:r>
              <a:rPr lang="en-US" dirty="0"/>
              <a:t>Gulf of Evaluation</a:t>
            </a:r>
          </a:p>
        </p:txBody>
      </p:sp>
      <p:pic>
        <p:nvPicPr>
          <p:cNvPr id="7" name="Picture 5" descr="Icon&#10;&#10;Description automatically generated">
            <a:extLst>
              <a:ext uri="{FF2B5EF4-FFF2-40B4-BE49-F238E27FC236}">
                <a16:creationId xmlns:a16="http://schemas.microsoft.com/office/drawing/2014/main" id="{6EDB30A8-A551-9589-7CD1-C7DCDBF2F69E}"/>
              </a:ext>
            </a:extLst>
          </p:cNvPr>
          <p:cNvPicPr>
            <a:picLocks noChangeAspect="1"/>
          </p:cNvPicPr>
          <p:nvPr/>
        </p:nvPicPr>
        <p:blipFill rotWithShape="1">
          <a:blip r:embed="rId2"/>
          <a:srcRect r="6003" b="3"/>
          <a:stretch/>
        </p:blipFill>
        <p:spPr>
          <a:xfrm>
            <a:off x="7484809" y="1882572"/>
            <a:ext cx="4511875" cy="4511874"/>
          </a:xfrm>
          <a:custGeom>
            <a:avLst/>
            <a:gdLst/>
            <a:ahLst/>
            <a:cxnLst/>
            <a:rect l="l" t="t" r="r" b="b"/>
            <a:pathLst>
              <a:path w="3646992" h="3646991">
                <a:moveTo>
                  <a:pt x="0" y="0"/>
                </a:moveTo>
                <a:lnTo>
                  <a:pt x="1820818" y="0"/>
                </a:lnTo>
                <a:cubicBezTo>
                  <a:pt x="2829397" y="0"/>
                  <a:pt x="3646992" y="817595"/>
                  <a:pt x="3646992" y="1826174"/>
                </a:cubicBezTo>
                <a:lnTo>
                  <a:pt x="3646992" y="3646991"/>
                </a:lnTo>
                <a:lnTo>
                  <a:pt x="1826174" y="3646991"/>
                </a:lnTo>
                <a:cubicBezTo>
                  <a:pt x="817595" y="3646991"/>
                  <a:pt x="0" y="2829396"/>
                  <a:pt x="0" y="1820817"/>
                </a:cubicBezTo>
                <a:close/>
              </a:path>
            </a:pathLst>
          </a:custGeom>
        </p:spPr>
      </p:pic>
    </p:spTree>
    <p:extLst>
      <p:ext uri="{BB962C8B-B14F-4D97-AF65-F5344CB8AC3E}">
        <p14:creationId xmlns:p14="http://schemas.microsoft.com/office/powerpoint/2010/main" val="42481262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E3160-1B5C-894A-FA8E-4D63932E9A63}"/>
              </a:ext>
            </a:extLst>
          </p:cNvPr>
          <p:cNvSpPr>
            <a:spLocks noGrp="1"/>
          </p:cNvSpPr>
          <p:nvPr>
            <p:ph type="title"/>
          </p:nvPr>
        </p:nvSpPr>
        <p:spPr>
          <a:xfrm>
            <a:off x="1104377" y="761995"/>
            <a:ext cx="7099280" cy="4557710"/>
          </a:xfrm>
        </p:spPr>
        <p:txBody>
          <a:bodyPr vert="horz" lIns="91440" tIns="45720" rIns="91440" bIns="45720" rtlCol="0" anchor="ctr">
            <a:normAutofit/>
          </a:bodyPr>
          <a:lstStyle/>
          <a:p>
            <a:pPr algn="ctr">
              <a:lnSpc>
                <a:spcPct val="100000"/>
              </a:lnSpc>
            </a:pPr>
            <a:r>
              <a:rPr lang="en-US" sz="9600" b="1" i="1" dirty="0">
                <a:solidFill>
                  <a:schemeClr val="bg2">
                    <a:lumMod val="10000"/>
                    <a:lumOff val="90000"/>
                  </a:schemeClr>
                </a:solidFill>
                <a:latin typeface="Comic Sans MS"/>
                <a:cs typeface="Cavolini"/>
              </a:rPr>
              <a:t>THANK YOU</a:t>
            </a:r>
            <a:endParaRPr lang="en-US" sz="9600" dirty="0">
              <a:solidFill>
                <a:schemeClr val="bg2">
                  <a:lumMod val="10000"/>
                  <a:lumOff val="90000"/>
                </a:schemeClr>
              </a:solidFill>
              <a:latin typeface="Comic Sans MS"/>
            </a:endParaRPr>
          </a:p>
        </p:txBody>
      </p:sp>
      <p:pic>
        <p:nvPicPr>
          <p:cNvPr id="4" name="Graphic 4" descr="An arch of leaves, pinecones, lights and flowers">
            <a:extLst>
              <a:ext uri="{FF2B5EF4-FFF2-40B4-BE49-F238E27FC236}">
                <a16:creationId xmlns:a16="http://schemas.microsoft.com/office/drawing/2014/main" id="{BFE8779A-AE35-2D42-142F-3D332F9C584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6200000">
            <a:off x="-354904" y="2416479"/>
            <a:ext cx="4895590" cy="4895590"/>
          </a:xfrm>
          <a:prstGeom prst="rect">
            <a:avLst/>
          </a:prstGeom>
        </p:spPr>
      </p:pic>
    </p:spTree>
    <p:extLst>
      <p:ext uri="{BB962C8B-B14F-4D97-AF65-F5344CB8AC3E}">
        <p14:creationId xmlns:p14="http://schemas.microsoft.com/office/powerpoint/2010/main" val="1952023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9392F">
            <a:alpha val="90000"/>
          </a:srgbClr>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052B6BA-FEA9-B07E-AD23-665B72E56488}"/>
              </a:ext>
            </a:extLst>
          </p:cNvPr>
          <p:cNvSpPr txBox="1">
            <a:spLocks/>
          </p:cNvSpPr>
          <p:nvPr/>
        </p:nvSpPr>
        <p:spPr>
          <a:xfrm>
            <a:off x="1034142" y="1038163"/>
            <a:ext cx="10203996" cy="479899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rgbClr val="062B19"/>
                </a:solidFill>
                <a:latin typeface="Times New Roman"/>
                <a:ea typeface="+mj-lt"/>
                <a:cs typeface="+mj-lt"/>
              </a:rPr>
              <a:t>AFFORDANCE</a:t>
            </a:r>
            <a:endParaRPr lang="en-US" sz="7200" b="1" dirty="0">
              <a:solidFill>
                <a:srgbClr val="062B19"/>
              </a:solidFill>
              <a:latin typeface="Times New Roman"/>
            </a:endParaRPr>
          </a:p>
        </p:txBody>
      </p:sp>
      <p:sp>
        <p:nvSpPr>
          <p:cNvPr id="7" name="TextBox 6">
            <a:extLst>
              <a:ext uri="{FF2B5EF4-FFF2-40B4-BE49-F238E27FC236}">
                <a16:creationId xmlns:a16="http://schemas.microsoft.com/office/drawing/2014/main" id="{7EE49446-A89A-6D42-E4C7-EA1C974428F1}"/>
              </a:ext>
            </a:extLst>
          </p:cNvPr>
          <p:cNvSpPr txBox="1"/>
          <p:nvPr/>
        </p:nvSpPr>
        <p:spPr>
          <a:xfrm>
            <a:off x="616515" y="575414"/>
            <a:ext cx="11015075" cy="5576039"/>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9" name="Title 1">
            <a:extLst>
              <a:ext uri="{FF2B5EF4-FFF2-40B4-BE49-F238E27FC236}">
                <a16:creationId xmlns:a16="http://schemas.microsoft.com/office/drawing/2014/main" id="{5DFB3309-30ED-060A-82C7-C931DACC82E8}"/>
              </a:ext>
            </a:extLst>
          </p:cNvPr>
          <p:cNvSpPr txBox="1">
            <a:spLocks/>
          </p:cNvSpPr>
          <p:nvPr/>
        </p:nvSpPr>
        <p:spPr>
          <a:xfrm>
            <a:off x="675063" y="699961"/>
            <a:ext cx="10861611" cy="53716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rgbClr val="0C5230"/>
                </a:solidFill>
                <a:latin typeface="Times New Roman"/>
                <a:ea typeface="+mj-lt"/>
                <a:cs typeface="+mj-lt"/>
              </a:rPr>
              <a:t>AFFORDANCE</a:t>
            </a:r>
            <a:endParaRPr lang="en-US" sz="7200" b="1">
              <a:solidFill>
                <a:srgbClr val="0C5230"/>
              </a:solidFill>
              <a:latin typeface="Times New Roman"/>
              <a:cs typeface="Times New Roman"/>
            </a:endParaRPr>
          </a:p>
        </p:txBody>
      </p:sp>
    </p:spTree>
    <p:extLst>
      <p:ext uri="{BB962C8B-B14F-4D97-AF65-F5344CB8AC3E}">
        <p14:creationId xmlns:p14="http://schemas.microsoft.com/office/powerpoint/2010/main" val="1033803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Diagram&#10;&#10;Description automatically generated">
            <a:extLst>
              <a:ext uri="{FF2B5EF4-FFF2-40B4-BE49-F238E27FC236}">
                <a16:creationId xmlns:a16="http://schemas.microsoft.com/office/drawing/2014/main" id="{6109177F-FCDD-0269-8B8C-421CA9FF45D0}"/>
              </a:ext>
            </a:extLst>
          </p:cNvPr>
          <p:cNvPicPr>
            <a:picLocks noGrp="1" noChangeAspect="1"/>
          </p:cNvPicPr>
          <p:nvPr>
            <p:ph type="pic" idx="1"/>
          </p:nvPr>
        </p:nvPicPr>
        <p:blipFill>
          <a:blip r:embed="rId2"/>
          <a:srcRect l="20428" r="20428"/>
          <a:stretch/>
        </p:blipFill>
        <p:spPr>
          <a:xfrm>
            <a:off x="3948815" y="3236259"/>
            <a:ext cx="3985422" cy="3143054"/>
          </a:xfrm>
        </p:spPr>
      </p:pic>
      <p:sp>
        <p:nvSpPr>
          <p:cNvPr id="4" name="Text Placeholder 3">
            <a:extLst>
              <a:ext uri="{FF2B5EF4-FFF2-40B4-BE49-F238E27FC236}">
                <a16:creationId xmlns:a16="http://schemas.microsoft.com/office/drawing/2014/main" id="{5ACD2121-D097-B329-B5F8-03309930483F}"/>
              </a:ext>
            </a:extLst>
          </p:cNvPr>
          <p:cNvSpPr>
            <a:spLocks noGrp="1"/>
          </p:cNvSpPr>
          <p:nvPr>
            <p:ph type="body" sz="half" idx="2"/>
          </p:nvPr>
        </p:nvSpPr>
        <p:spPr>
          <a:xfrm>
            <a:off x="644769" y="666946"/>
            <a:ext cx="9010219" cy="2452772"/>
          </a:xfrm>
        </p:spPr>
        <p:txBody>
          <a:bodyPr vert="horz" lIns="91440" tIns="45720" rIns="91440" bIns="45720" rtlCol="0" anchor="t">
            <a:normAutofit fontScale="77500" lnSpcReduction="20000"/>
          </a:bodyPr>
          <a:lstStyle/>
          <a:p>
            <a:pPr algn="just">
              <a:lnSpc>
                <a:spcPct val="125000"/>
              </a:lnSpc>
            </a:pPr>
            <a:r>
              <a:rPr lang="en-US" sz="4900" dirty="0">
                <a:solidFill>
                  <a:srgbClr val="34C3F7"/>
                </a:solidFill>
              </a:rPr>
              <a:t>Affordance</a:t>
            </a:r>
            <a:r>
              <a:rPr lang="en-US" sz="2600" dirty="0"/>
              <a:t> </a:t>
            </a:r>
            <a:r>
              <a:rPr lang="en-US" sz="3400" dirty="0"/>
              <a:t>is the perceived and actual properties of a thing. Affordance is a relationship between the properties of an object and the capabilities of the agent that determine just how the object could possibly be used. Affordances exist even if they aren't visible.</a:t>
            </a:r>
          </a:p>
        </p:txBody>
      </p:sp>
    </p:spTree>
    <p:extLst>
      <p:ext uri="{BB962C8B-B14F-4D97-AF65-F5344CB8AC3E}">
        <p14:creationId xmlns:p14="http://schemas.microsoft.com/office/powerpoint/2010/main" val="1124292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453671" y="336516"/>
            <a:ext cx="10478551" cy="1085481"/>
          </a:xfrm>
          <a:ln>
            <a:noFill/>
          </a:ln>
        </p:spPr>
        <p:txBody>
          <a:bodyPr vert="horz" lIns="91440" tIns="45720" rIns="91440" bIns="45720" rtlCol="0" anchor="ctr">
            <a:noAutofit/>
          </a:bodyPr>
          <a:lstStyle/>
          <a:p>
            <a:pPr algn="ctr"/>
            <a:r>
              <a:rPr lang="en-US" b="0" dirty="0">
                <a:solidFill>
                  <a:srgbClr val="FA590F"/>
                </a:solidFill>
                <a:latin typeface="calibri light"/>
                <a:cs typeface="calibri light"/>
              </a:rPr>
              <a:t>Affordance Issue with VLC media player</a:t>
            </a:r>
          </a:p>
        </p:txBody>
      </p:sp>
      <p:sp>
        <p:nvSpPr>
          <p:cNvPr id="3" name="Content Placeholder 2">
            <a:extLst>
              <a:ext uri="{FF2B5EF4-FFF2-40B4-BE49-F238E27FC236}">
                <a16:creationId xmlns:a16="http://schemas.microsoft.com/office/drawing/2014/main" id="{690C7C81-B7FC-DE38-60B9-CBD94BFB8585}"/>
              </a:ext>
            </a:extLst>
          </p:cNvPr>
          <p:cNvSpPr>
            <a:spLocks noGrp="1"/>
          </p:cNvSpPr>
          <p:nvPr/>
        </p:nvSpPr>
        <p:spPr>
          <a:xfrm>
            <a:off x="6158752" y="1525044"/>
            <a:ext cx="4356847" cy="4409592"/>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2200" dirty="0">
                <a:latin typeface="Times New Roman"/>
                <a:cs typeface="Times New Roman"/>
              </a:rPr>
              <a:t>VLC appears to be a simple media player, where it has several features that aren't immediately apparent to new users. Many of us don’t know that we can record or stream video using the VLC media player. The ability to record a video or audio stream is not easily discoverable. But the lack of visual cues or affordances can be a challenge for users to locate and use these features.</a:t>
            </a:r>
          </a:p>
        </p:txBody>
      </p:sp>
      <p:pic>
        <p:nvPicPr>
          <p:cNvPr id="4" name="Picture 4" descr="Graphical user interface, text, application&#10;&#10;Description automatically generated">
            <a:extLst>
              <a:ext uri="{FF2B5EF4-FFF2-40B4-BE49-F238E27FC236}">
                <a16:creationId xmlns:a16="http://schemas.microsoft.com/office/drawing/2014/main" id="{7826E74C-167C-BE1C-65CD-269C84683F90}"/>
              </a:ext>
            </a:extLst>
          </p:cNvPr>
          <p:cNvPicPr>
            <a:picLocks noChangeAspect="1"/>
          </p:cNvPicPr>
          <p:nvPr/>
        </p:nvPicPr>
        <p:blipFill>
          <a:blip r:embed="rId2"/>
          <a:stretch>
            <a:fillRect/>
          </a:stretch>
        </p:blipFill>
        <p:spPr>
          <a:xfrm>
            <a:off x="738554" y="1525044"/>
            <a:ext cx="4607168" cy="4862988"/>
          </a:xfrm>
          <a:prstGeom prst="rect">
            <a:avLst/>
          </a:prstGeom>
        </p:spPr>
      </p:pic>
    </p:spTree>
    <p:extLst>
      <p:ext uri="{BB962C8B-B14F-4D97-AF65-F5344CB8AC3E}">
        <p14:creationId xmlns:p14="http://schemas.microsoft.com/office/powerpoint/2010/main" val="287124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9392F">
            <a:alpha val="90000"/>
          </a:srgbClr>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052B6BA-FEA9-B07E-AD23-665B72E56488}"/>
              </a:ext>
            </a:extLst>
          </p:cNvPr>
          <p:cNvSpPr txBox="1">
            <a:spLocks/>
          </p:cNvSpPr>
          <p:nvPr/>
        </p:nvSpPr>
        <p:spPr>
          <a:xfrm>
            <a:off x="1034142" y="1038163"/>
            <a:ext cx="10203996" cy="479899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rgbClr val="062B19"/>
                </a:solidFill>
                <a:latin typeface="Times New Roman"/>
                <a:ea typeface="+mj-lt"/>
                <a:cs typeface="+mj-lt"/>
              </a:rPr>
              <a:t>AFFORDANCE</a:t>
            </a:r>
            <a:endParaRPr lang="en-US" sz="7200" b="1" dirty="0">
              <a:solidFill>
                <a:srgbClr val="062B19"/>
              </a:solidFill>
              <a:latin typeface="Times New Roman"/>
            </a:endParaRPr>
          </a:p>
        </p:txBody>
      </p:sp>
      <p:sp>
        <p:nvSpPr>
          <p:cNvPr id="7" name="TextBox 6">
            <a:extLst>
              <a:ext uri="{FF2B5EF4-FFF2-40B4-BE49-F238E27FC236}">
                <a16:creationId xmlns:a16="http://schemas.microsoft.com/office/drawing/2014/main" id="{7EE49446-A89A-6D42-E4C7-EA1C974428F1}"/>
              </a:ext>
            </a:extLst>
          </p:cNvPr>
          <p:cNvSpPr txBox="1"/>
          <p:nvPr/>
        </p:nvSpPr>
        <p:spPr>
          <a:xfrm>
            <a:off x="616515" y="575414"/>
            <a:ext cx="11015075" cy="5576039"/>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9" name="Title 1">
            <a:extLst>
              <a:ext uri="{FF2B5EF4-FFF2-40B4-BE49-F238E27FC236}">
                <a16:creationId xmlns:a16="http://schemas.microsoft.com/office/drawing/2014/main" id="{5DFB3309-30ED-060A-82C7-C931DACC82E8}"/>
              </a:ext>
            </a:extLst>
          </p:cNvPr>
          <p:cNvSpPr txBox="1">
            <a:spLocks/>
          </p:cNvSpPr>
          <p:nvPr/>
        </p:nvSpPr>
        <p:spPr>
          <a:xfrm>
            <a:off x="675063" y="699961"/>
            <a:ext cx="10861611" cy="528960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rgbClr val="0C5230"/>
                </a:solidFill>
                <a:latin typeface="Times New Roman"/>
                <a:ea typeface="+mj-lt"/>
                <a:cs typeface="+mj-lt"/>
              </a:rPr>
              <a:t>VISIBILITY</a:t>
            </a:r>
          </a:p>
        </p:txBody>
      </p:sp>
    </p:spTree>
    <p:extLst>
      <p:ext uri="{BB962C8B-B14F-4D97-AF65-F5344CB8AC3E}">
        <p14:creationId xmlns:p14="http://schemas.microsoft.com/office/powerpoint/2010/main" val="41836111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a:extLst>
              <a:ext uri="{FF2B5EF4-FFF2-40B4-BE49-F238E27FC236}">
                <a16:creationId xmlns:a16="http://schemas.microsoft.com/office/drawing/2014/main" id="{6109177F-FCDD-0269-8B8C-421CA9FF45D0}"/>
              </a:ext>
            </a:extLst>
          </p:cNvPr>
          <p:cNvPicPr>
            <a:picLocks noGrp="1" noChangeAspect="1"/>
          </p:cNvPicPr>
          <p:nvPr>
            <p:ph type="pic" idx="1"/>
          </p:nvPr>
        </p:nvPicPr>
        <p:blipFill>
          <a:blip r:embed="rId2" cstate="print">
            <a:duotone>
              <a:schemeClr val="accent1">
                <a:shade val="45000"/>
                <a:satMod val="135000"/>
              </a:schemeClr>
              <a:prstClr val="white"/>
            </a:duotone>
            <a:extLst>
              <a:ext uri="{BEBA8EAE-BF5A-486C-A8C5-ECC9F3942E4B}">
                <a14:imgProps xmlns:a14="http://schemas.microsoft.com/office/drawing/2010/main">
                  <a14:imgLayer r:embed="rId3">
                    <a14:imgEffect>
                      <a14:artisticFilmGrain/>
                    </a14:imgEffect>
                    <a14:imgEffect>
                      <a14:sharpenSoften amount="20000"/>
                    </a14:imgEffect>
                  </a14:imgLayer>
                </a14:imgProps>
              </a:ext>
              <a:ext uri="{28A0092B-C50C-407E-A947-70E740481C1C}">
                <a14:useLocalDpi xmlns:a14="http://schemas.microsoft.com/office/drawing/2010/main" val="0"/>
              </a:ext>
            </a:extLst>
          </a:blip>
          <a:srcRect l="6416" r="6416"/>
          <a:stretch/>
        </p:blipFill>
        <p:spPr>
          <a:xfrm>
            <a:off x="3796415" y="3233414"/>
            <a:ext cx="4095596" cy="3131528"/>
          </a:xfrm>
        </p:spPr>
      </p:pic>
      <p:sp>
        <p:nvSpPr>
          <p:cNvPr id="4" name="Text Placeholder 3">
            <a:extLst>
              <a:ext uri="{FF2B5EF4-FFF2-40B4-BE49-F238E27FC236}">
                <a16:creationId xmlns:a16="http://schemas.microsoft.com/office/drawing/2014/main" id="{5ACD2121-D097-B329-B5F8-03309930483F}"/>
              </a:ext>
            </a:extLst>
          </p:cNvPr>
          <p:cNvSpPr>
            <a:spLocks noGrp="1"/>
          </p:cNvSpPr>
          <p:nvPr>
            <p:ph type="body" sz="half" idx="2"/>
          </p:nvPr>
        </p:nvSpPr>
        <p:spPr>
          <a:xfrm>
            <a:off x="644769" y="666945"/>
            <a:ext cx="9010219" cy="2237619"/>
          </a:xfrm>
        </p:spPr>
        <p:txBody>
          <a:bodyPr vert="horz" lIns="91440" tIns="45720" rIns="91440" bIns="45720" rtlCol="0" anchor="t">
            <a:normAutofit lnSpcReduction="10000"/>
          </a:bodyPr>
          <a:lstStyle/>
          <a:p>
            <a:pPr algn="just">
              <a:lnSpc>
                <a:spcPct val="125000"/>
              </a:lnSpc>
            </a:pPr>
            <a:r>
              <a:rPr lang="en-US" sz="3800" dirty="0">
                <a:solidFill>
                  <a:srgbClr val="34C3F7"/>
                </a:solidFill>
              </a:rPr>
              <a:t>Visibility</a:t>
            </a:r>
            <a:r>
              <a:rPr lang="en-US" sz="2600" dirty="0"/>
              <a:t> refers to how well a system's behavior is perceivable and understandable to users and what is the purpose of the specific system. Having a clear view of the system makes it easy for users, to transform their goals into actions.</a:t>
            </a:r>
            <a:endParaRPr lang="en-US" dirty="0"/>
          </a:p>
        </p:txBody>
      </p:sp>
    </p:spTree>
    <p:extLst>
      <p:ext uri="{BB962C8B-B14F-4D97-AF65-F5344CB8AC3E}">
        <p14:creationId xmlns:p14="http://schemas.microsoft.com/office/powerpoint/2010/main" val="2294634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A80E4005-DD9E-7594-FC22-5205EF98434A}"/>
              </a:ext>
            </a:extLst>
          </p:cNvPr>
          <p:cNvSpPr>
            <a:spLocks noGrp="1"/>
          </p:cNvSpPr>
          <p:nvPr>
            <p:ph type="title"/>
          </p:nvPr>
        </p:nvSpPr>
        <p:spPr>
          <a:xfrm>
            <a:off x="134096" y="381000"/>
            <a:ext cx="10311539" cy="1325564"/>
          </a:xfrm>
        </p:spPr>
        <p:txBody>
          <a:bodyPr vert="horz" lIns="91440" tIns="45720" rIns="91440" bIns="45720" rtlCol="0" anchor="ctr">
            <a:noAutofit/>
          </a:bodyPr>
          <a:lstStyle/>
          <a:p>
            <a:pPr algn="ctr"/>
            <a:r>
              <a:rPr lang="en-US" b="0" dirty="0">
                <a:solidFill>
                  <a:srgbClr val="FA590F"/>
                </a:solidFill>
                <a:latin typeface="calibri light"/>
                <a:ea typeface="calibri light"/>
                <a:cs typeface="calibri light"/>
              </a:rPr>
              <a:t>Visibility Issue with VLC media player</a:t>
            </a:r>
            <a:endParaRPr lang="en-US" dirty="0">
              <a:solidFill>
                <a:srgbClr val="FA590F"/>
              </a:solidFill>
            </a:endParaRPr>
          </a:p>
        </p:txBody>
      </p:sp>
      <p:sp>
        <p:nvSpPr>
          <p:cNvPr id="3" name="Content Placeholder 2">
            <a:extLst>
              <a:ext uri="{FF2B5EF4-FFF2-40B4-BE49-F238E27FC236}">
                <a16:creationId xmlns:a16="http://schemas.microsoft.com/office/drawing/2014/main" id="{791DF187-BB29-4A7E-B35D-84A9AEDB1971}"/>
              </a:ext>
            </a:extLst>
          </p:cNvPr>
          <p:cNvSpPr>
            <a:spLocks noGrp="1"/>
          </p:cNvSpPr>
          <p:nvPr/>
        </p:nvSpPr>
        <p:spPr>
          <a:xfrm>
            <a:off x="7646894" y="1706563"/>
            <a:ext cx="3510775" cy="4409592"/>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2200" dirty="0">
                <a:latin typeface="Times New Roman"/>
                <a:cs typeface="Times New Roman"/>
              </a:rPr>
              <a:t>Here, how to enable the audio equalizer is displayed. An audio equalizer is for adjusting the volume of different frequency bands within an audio signal and it gives the audio that crunchy sound of music to our ears. But most of the users hardly use this feature. This feature is hard to discover and the </a:t>
            </a:r>
            <a:r>
              <a:rPr lang="en-US" sz="2200" dirty="0">
                <a:solidFill>
                  <a:schemeClr val="bg2"/>
                </a:solidFill>
                <a:latin typeface="Times New Roman"/>
                <a:cs typeface="Times New Roman"/>
              </a:rPr>
              <a:t>user</a:t>
            </a:r>
            <a:endParaRPr lang="en-US" sz="2200" dirty="0">
              <a:latin typeface="Times New Roman"/>
              <a:cs typeface="Times New Roman"/>
            </a:endParaRPr>
          </a:p>
        </p:txBody>
      </p:sp>
      <p:pic>
        <p:nvPicPr>
          <p:cNvPr id="4" name="Picture 4">
            <a:extLst>
              <a:ext uri="{FF2B5EF4-FFF2-40B4-BE49-F238E27FC236}">
                <a16:creationId xmlns:a16="http://schemas.microsoft.com/office/drawing/2014/main" id="{B729A86F-166A-4138-A25F-34B891199BD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46130" y="1706563"/>
            <a:ext cx="6280811" cy="3618471"/>
          </a:xfrm>
          <a:prstGeom prst="rect">
            <a:avLst/>
          </a:prstGeom>
        </p:spPr>
      </p:pic>
      <p:sp>
        <p:nvSpPr>
          <p:cNvPr id="9" name="TextBox 8">
            <a:extLst>
              <a:ext uri="{FF2B5EF4-FFF2-40B4-BE49-F238E27FC236}">
                <a16:creationId xmlns:a16="http://schemas.microsoft.com/office/drawing/2014/main" id="{6A7D4BBC-7656-4522-82B2-C957A32E0827}"/>
              </a:ext>
            </a:extLst>
          </p:cNvPr>
          <p:cNvSpPr txBox="1"/>
          <p:nvPr/>
        </p:nvSpPr>
        <p:spPr>
          <a:xfrm>
            <a:off x="4876858" y="5463553"/>
            <a:ext cx="6280811" cy="769441"/>
          </a:xfrm>
          <a:prstGeom prst="rect">
            <a:avLst/>
          </a:prstGeom>
          <a:noFill/>
        </p:spPr>
        <p:txBody>
          <a:bodyPr wrap="square">
            <a:spAutoFit/>
          </a:bodyPr>
          <a:lstStyle/>
          <a:p>
            <a:pPr algn="just">
              <a:lnSpc>
                <a:spcPct val="100000"/>
              </a:lnSpc>
            </a:pPr>
            <a:r>
              <a:rPr lang="en-US" sz="2200" dirty="0">
                <a:latin typeface="Times New Roman"/>
                <a:cs typeface="Times New Roman"/>
              </a:rPr>
              <a:t>user needs to go through several menus to find them. Even, some are unaware of this.</a:t>
            </a:r>
          </a:p>
        </p:txBody>
      </p:sp>
    </p:spTree>
    <p:extLst>
      <p:ext uri="{BB962C8B-B14F-4D97-AF65-F5344CB8AC3E}">
        <p14:creationId xmlns:p14="http://schemas.microsoft.com/office/powerpoint/2010/main" val="13453011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9392F">
            <a:alpha val="90000"/>
          </a:srgbClr>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052B6BA-FEA9-B07E-AD23-665B72E56488}"/>
              </a:ext>
            </a:extLst>
          </p:cNvPr>
          <p:cNvSpPr txBox="1">
            <a:spLocks/>
          </p:cNvSpPr>
          <p:nvPr/>
        </p:nvSpPr>
        <p:spPr>
          <a:xfrm>
            <a:off x="1034142" y="1038163"/>
            <a:ext cx="10203996" cy="4798999"/>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rgbClr val="062B19"/>
                </a:solidFill>
                <a:latin typeface="Times New Roman"/>
                <a:ea typeface="+mj-lt"/>
                <a:cs typeface="+mj-lt"/>
              </a:rPr>
              <a:t>AFFORDANCE</a:t>
            </a:r>
            <a:endParaRPr lang="en-US" sz="7200" b="1" dirty="0">
              <a:solidFill>
                <a:srgbClr val="062B19"/>
              </a:solidFill>
              <a:latin typeface="Times New Roman"/>
            </a:endParaRPr>
          </a:p>
        </p:txBody>
      </p:sp>
      <p:sp>
        <p:nvSpPr>
          <p:cNvPr id="7" name="TextBox 6">
            <a:extLst>
              <a:ext uri="{FF2B5EF4-FFF2-40B4-BE49-F238E27FC236}">
                <a16:creationId xmlns:a16="http://schemas.microsoft.com/office/drawing/2014/main" id="{7EE49446-A89A-6D42-E4C7-EA1C974428F1}"/>
              </a:ext>
            </a:extLst>
          </p:cNvPr>
          <p:cNvSpPr txBox="1"/>
          <p:nvPr/>
        </p:nvSpPr>
        <p:spPr>
          <a:xfrm>
            <a:off x="616515" y="575414"/>
            <a:ext cx="11015075" cy="5576039"/>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9" name="Title 1">
            <a:extLst>
              <a:ext uri="{FF2B5EF4-FFF2-40B4-BE49-F238E27FC236}">
                <a16:creationId xmlns:a16="http://schemas.microsoft.com/office/drawing/2014/main" id="{5DFB3309-30ED-060A-82C7-C931DACC82E8}"/>
              </a:ext>
            </a:extLst>
          </p:cNvPr>
          <p:cNvSpPr txBox="1">
            <a:spLocks/>
          </p:cNvSpPr>
          <p:nvPr/>
        </p:nvSpPr>
        <p:spPr>
          <a:xfrm>
            <a:off x="675063" y="699961"/>
            <a:ext cx="10861611" cy="528960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rgbClr val="0C5230"/>
                </a:solidFill>
                <a:latin typeface="Times New Roman"/>
                <a:ea typeface="+mj-lt"/>
                <a:cs typeface="+mj-lt"/>
              </a:rPr>
              <a:t>MAPPING</a:t>
            </a:r>
            <a:endParaRPr lang="en-US" sz="7200" b="1" dirty="0">
              <a:solidFill>
                <a:srgbClr val="0C5230"/>
              </a:solidFill>
              <a:latin typeface="Times New Roman"/>
              <a:cs typeface="Times New Roman"/>
            </a:endParaRPr>
          </a:p>
        </p:txBody>
      </p:sp>
    </p:spTree>
    <p:extLst>
      <p:ext uri="{BB962C8B-B14F-4D97-AF65-F5344CB8AC3E}">
        <p14:creationId xmlns:p14="http://schemas.microsoft.com/office/powerpoint/2010/main" val="3566842701"/>
      </p:ext>
    </p:extLst>
  </p:cSld>
  <p:clrMapOvr>
    <a:masterClrMapping/>
  </p:clrMapOvr>
</p:sld>
</file>

<file path=ppt/theme/theme1.xml><?xml version="1.0" encoding="utf-8"?>
<a:theme xmlns:a="http://schemas.openxmlformats.org/drawingml/2006/main" name="TropicVTI">
  <a:themeElements>
    <a:clrScheme name="Tropic">
      <a:dk1>
        <a:srgbClr val="000000"/>
      </a:dk1>
      <a:lt1>
        <a:sysClr val="window" lastClr="FFFFFF"/>
      </a:lt1>
      <a:dk2>
        <a:srgbClr val="09392F"/>
      </a:dk2>
      <a:lt2>
        <a:srgbClr val="ECF0F0"/>
      </a:lt2>
      <a:accent1>
        <a:srgbClr val="1EBE9B"/>
      </a:accent1>
      <a:accent2>
        <a:srgbClr val="FD7C7C"/>
      </a:accent2>
      <a:accent3>
        <a:srgbClr val="7DA8B5"/>
      </a:accent3>
      <a:accent4>
        <a:srgbClr val="168E74"/>
      </a:accent4>
      <a:accent5>
        <a:srgbClr val="FB7365"/>
      </a:accent5>
      <a:accent6>
        <a:srgbClr val="D39B17"/>
      </a:accent6>
      <a:hlink>
        <a:srgbClr val="EF08F7"/>
      </a:hlink>
      <a:folHlink>
        <a:srgbClr val="8477FE"/>
      </a:folHlink>
    </a:clrScheme>
    <a:fontScheme name="Tropic">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opicVTI" id="{DE8751F2-0439-4D1D-A674-AFC241C9701D}" vid="{C41D9140-98E0-4A26-97C4-97FDCB8D6E04}"/>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570</TotalTime>
  <Words>902</Words>
  <Application>Microsoft Office PowerPoint</Application>
  <PresentationFormat>Widescreen</PresentationFormat>
  <Paragraphs>49</Paragraphs>
  <Slides>20</Slides>
  <Notes>0</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20</vt:i4>
      </vt:variant>
    </vt:vector>
  </HeadingPairs>
  <TitlesOfParts>
    <vt:vector size="31" baseType="lpstr">
      <vt:lpstr>Arial</vt:lpstr>
      <vt:lpstr>Calibri</vt:lpstr>
      <vt:lpstr>calibri light</vt:lpstr>
      <vt:lpstr>calibri light</vt:lpstr>
      <vt:lpstr>Comic Sans MS</vt:lpstr>
      <vt:lpstr>Gill Sans Nova</vt:lpstr>
      <vt:lpstr>Tenorite</vt:lpstr>
      <vt:lpstr>Times New Roman</vt:lpstr>
      <vt:lpstr>TropicVTI</vt:lpstr>
      <vt:lpstr>office theme</vt:lpstr>
      <vt:lpstr>Office Theme</vt:lpstr>
      <vt:lpstr>DESIGN ISSUES WITH /     VLC media player</vt:lpstr>
      <vt:lpstr>Table of Contents</vt:lpstr>
      <vt:lpstr>PowerPoint Presentation</vt:lpstr>
      <vt:lpstr>PowerPoint Presentation</vt:lpstr>
      <vt:lpstr>Affordance Issue with VLC media player</vt:lpstr>
      <vt:lpstr>PowerPoint Presentation</vt:lpstr>
      <vt:lpstr>PowerPoint Presentation</vt:lpstr>
      <vt:lpstr>Visibility Issue with VLC media player</vt:lpstr>
      <vt:lpstr>PowerPoint Presentation</vt:lpstr>
      <vt:lpstr>PowerPoint Presentation</vt:lpstr>
      <vt:lpstr>Mapping Issue with VLC media player</vt:lpstr>
      <vt:lpstr>PowerPoint Presentation</vt:lpstr>
      <vt:lpstr>PowerPoint Presentation</vt:lpstr>
      <vt:lpstr>System Image Issue with VLC media player </vt:lpstr>
      <vt:lpstr>System Image Issue with VLC media player </vt:lpstr>
      <vt:lpstr>PowerPoint Presentation</vt:lpstr>
      <vt:lpstr>PowerPoint Presentation</vt:lpstr>
      <vt:lpstr>Gulf of Execution Issue with  VLC media player</vt:lpstr>
      <vt:lpstr>Gulf of Evaluation Issue with  VLC media player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Sarzila Aronica</cp:lastModifiedBy>
  <cp:revision>762</cp:revision>
  <dcterms:created xsi:type="dcterms:W3CDTF">2023-04-15T20:21:23Z</dcterms:created>
  <dcterms:modified xsi:type="dcterms:W3CDTF">2023-04-20T07:27:47Z</dcterms:modified>
</cp:coreProperties>
</file>

<file path=docProps/thumbnail.jpeg>
</file>